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commentAuthors.xml" ContentType="application/vnd.openxmlformats-officedocument.presentationml.commentAuthors+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bookmarkIdSeed="3">
  <p:sldMasterIdLst>
    <p:sldMasterId id="2147484067" r:id="rId1"/>
  </p:sldMasterIdLst>
  <p:notesMasterIdLst>
    <p:notesMasterId r:id="rId14"/>
  </p:notesMasterIdLst>
  <p:handoutMasterIdLst>
    <p:handoutMasterId r:id="rId15"/>
  </p:handoutMasterIdLst>
  <p:sldIdLst>
    <p:sldId id="259" r:id="rId2"/>
    <p:sldId id="399" r:id="rId3"/>
    <p:sldId id="398" r:id="rId4"/>
    <p:sldId id="402" r:id="rId5"/>
    <p:sldId id="410" r:id="rId6"/>
    <p:sldId id="272" r:id="rId7"/>
    <p:sldId id="404" r:id="rId8"/>
    <p:sldId id="405" r:id="rId9"/>
    <p:sldId id="406" r:id="rId10"/>
    <p:sldId id="407" r:id="rId11"/>
    <p:sldId id="408" r:id="rId12"/>
    <p:sldId id="409" r:id="rId1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 initials="A" lastIdx="41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2C6244"/>
    <a:srgbClr val="DD3137"/>
    <a:srgbClr val="BFBFBF"/>
    <a:srgbClr val="F4E9E9"/>
    <a:srgbClr val="C2CDE1"/>
    <a:srgbClr val="8064A2"/>
    <a:srgbClr val="9BBB59"/>
    <a:srgbClr val="C0504D"/>
    <a:srgbClr val="4BACC6"/>
    <a:srgbClr val="F7964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Estilo claro 2 - Acento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661" autoAdjust="0"/>
    <p:restoredTop sz="96187" autoAdjust="0"/>
  </p:normalViewPr>
  <p:slideViewPr>
    <p:cSldViewPr>
      <p:cViewPr varScale="1">
        <p:scale>
          <a:sx n="109" d="100"/>
          <a:sy n="109" d="100"/>
        </p:scale>
        <p:origin x="-1590" y="-90"/>
      </p:cViewPr>
      <p:guideLst>
        <p:guide orient="horz" pos="2160"/>
        <p:guide pos="2880"/>
      </p:guideLst>
    </p:cSldViewPr>
  </p:slideViewPr>
  <p:outlineViewPr>
    <p:cViewPr>
      <p:scale>
        <a:sx n="33" d="100"/>
        <a:sy n="33" d="100"/>
      </p:scale>
      <p:origin x="0" y="-564"/>
    </p:cViewPr>
  </p:outlineViewPr>
  <p:notesTextViewPr>
    <p:cViewPr>
      <p:scale>
        <a:sx n="75" d="100"/>
        <a:sy n="75" d="100"/>
      </p:scale>
      <p:origin x="0" y="0"/>
    </p:cViewPr>
  </p:notesTextViewPr>
  <p:notesViewPr>
    <p:cSldViewPr>
      <p:cViewPr varScale="1">
        <p:scale>
          <a:sx n="80" d="100"/>
          <a:sy n="80" d="100"/>
        </p:scale>
        <p:origin x="1998"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D30B536-51E1-4401-AF0B-9DCB7444EC20}" type="datetimeFigureOut">
              <a:rPr lang="es-ES" smtClean="0"/>
              <a:pPr/>
              <a:t>25/03/2018</a:t>
            </a:fld>
            <a:endParaRPr lang="es-ES"/>
          </a:p>
        </p:txBody>
      </p:sp>
      <p:sp>
        <p:nvSpPr>
          <p:cNvPr id="4" name="3 Marcador de pie de página"/>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5" name="4 Marcador de número de diapositiva"/>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54FB5C9-81FA-4710-B165-B93E385E2811}" type="slidenum">
              <a:rPr lang="es-ES" smtClean="0"/>
              <a:pPr/>
              <a:t>‹Nº›</a:t>
            </a:fld>
            <a:endParaRPr lang="es-ES"/>
          </a:p>
        </p:txBody>
      </p:sp>
    </p:spTree>
    <p:extLst>
      <p:ext uri="{BB962C8B-B14F-4D97-AF65-F5344CB8AC3E}">
        <p14:creationId xmlns:p14="http://schemas.microsoft.com/office/powerpoint/2010/main" xmlns="" val="14297105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7D3A5-61E4-41FB-BDD8-4A3F31366299}" type="datetimeFigureOut">
              <a:rPr lang="es-ES" smtClean="0"/>
              <a:pPr/>
              <a:t>25/03/2018</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D8BDE8-A576-4CDF-8B7E-C1251C1776C5}" type="slidenum">
              <a:rPr lang="es-ES" smtClean="0"/>
              <a:pPr/>
              <a:t>‹Nº›</a:t>
            </a:fld>
            <a:endParaRPr lang="es-ES"/>
          </a:p>
        </p:txBody>
      </p:sp>
    </p:spTree>
    <p:extLst>
      <p:ext uri="{BB962C8B-B14F-4D97-AF65-F5344CB8AC3E}">
        <p14:creationId xmlns:p14="http://schemas.microsoft.com/office/powerpoint/2010/main" xmlns="" val="2961795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1</a:t>
            </a:fld>
            <a:endParaRPr lang="es-ES"/>
          </a:p>
        </p:txBody>
      </p:sp>
    </p:spTree>
    <p:extLst>
      <p:ext uri="{BB962C8B-B14F-4D97-AF65-F5344CB8AC3E}">
        <p14:creationId xmlns:p14="http://schemas.microsoft.com/office/powerpoint/2010/main" xmlns="" val="12363142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6</a:t>
            </a:fld>
            <a:endParaRPr lang="es-ES"/>
          </a:p>
        </p:txBody>
      </p:sp>
    </p:spTree>
    <p:extLst>
      <p:ext uri="{BB962C8B-B14F-4D97-AF65-F5344CB8AC3E}">
        <p14:creationId xmlns:p14="http://schemas.microsoft.com/office/powerpoint/2010/main" xmlns="" val="16710088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hyperlink" Target="https://twitter.com/is4k" TargetMode="External"/><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hyperlink" Target="https://www.facebook.com/Internet-Segura-For-Kids-1886436838309254" TargetMode="External"/><Relationship Id="rId5" Type="http://schemas.openxmlformats.org/officeDocument/2006/relationships/image" Target="../media/image6.jpeg"/><Relationship Id="rId4" Type="http://schemas.openxmlformats.org/officeDocument/2006/relationships/image" Target="../media/image3.png"/><Relationship Id="rId9"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is4k.es/" TargetMode="External"/><Relationship Id="rId2" Type="http://schemas.openxmlformats.org/officeDocument/2006/relationships/hyperlink" Target="https://www.incibe.es/" TargetMode="External"/><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hyperlink" Target="https://creativecommons.org/licenses/by-nc-sa/4.0/deed.es_E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iapositiva de título">
    <p:spTree>
      <p:nvGrpSpPr>
        <p:cNvPr id="1" name=""/>
        <p:cNvGrpSpPr/>
        <p:nvPr/>
      </p:nvGrpSpPr>
      <p:grpSpPr>
        <a:xfrm>
          <a:off x="0" y="0"/>
          <a:ext cx="0" cy="0"/>
          <a:chOff x="0" y="0"/>
          <a:chExt cx="0" cy="0"/>
        </a:xfrm>
      </p:grpSpPr>
      <p:sp>
        <p:nvSpPr>
          <p:cNvPr id="6" name="Elipse 5"/>
          <p:cNvSpPr/>
          <p:nvPr/>
        </p:nvSpPr>
        <p:spPr>
          <a:xfrm>
            <a:off x="5646721" y="2847975"/>
            <a:ext cx="1908785" cy="1908785"/>
          </a:xfrm>
          <a:prstGeom prst="ellipse">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8" name="Rectángulo 7"/>
          <p:cNvSpPr/>
          <p:nvPr/>
        </p:nvSpPr>
        <p:spPr>
          <a:xfrm>
            <a:off x="813740" y="2849545"/>
            <a:ext cx="5787085" cy="1908000"/>
          </a:xfrm>
          <a:prstGeom prst="rect">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bg1"/>
              </a:solidFill>
            </a:endParaRPr>
          </a:p>
        </p:txBody>
      </p:sp>
      <p:sp>
        <p:nvSpPr>
          <p:cNvPr id="9" name="Rectángulo 8"/>
          <p:cNvSpPr/>
          <p:nvPr/>
        </p:nvSpPr>
        <p:spPr>
          <a:xfrm>
            <a:off x="1621272" y="0"/>
            <a:ext cx="128587"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tx1"/>
              </a:solidFill>
            </a:endParaRPr>
          </a:p>
        </p:txBody>
      </p:sp>
      <p:sp>
        <p:nvSpPr>
          <p:cNvPr id="10" name="Title 1"/>
          <p:cNvSpPr>
            <a:spLocks noGrp="1"/>
          </p:cNvSpPr>
          <p:nvPr>
            <p:ph type="ctrTitle"/>
          </p:nvPr>
        </p:nvSpPr>
        <p:spPr>
          <a:xfrm>
            <a:off x="1865029" y="3186248"/>
            <a:ext cx="5343705" cy="1900113"/>
          </a:xfrm>
          <a:prstGeom prst="rect">
            <a:avLst/>
          </a:prstGeom>
        </p:spPr>
        <p:txBody>
          <a:bodyPr>
            <a:normAutofit/>
          </a:bodyPr>
          <a:lstStyle>
            <a:lvl1pPr algn="l">
              <a:defRPr sz="3600" b="1">
                <a:solidFill>
                  <a:schemeClr val="bg1"/>
                </a:solidFill>
              </a:defRPr>
            </a:lvl1pPr>
          </a:lstStyle>
          <a:p>
            <a:r>
              <a:rPr lang="es-ES" smtClean="0"/>
              <a:t>Haga clic para modificar el estilo de título del patrón</a:t>
            </a:r>
            <a:endParaRPr lang="en-US" dirty="0"/>
          </a:p>
        </p:txBody>
      </p:sp>
      <p:sp>
        <p:nvSpPr>
          <p:cNvPr id="11" name="Rectángulo 10"/>
          <p:cNvSpPr/>
          <p:nvPr/>
        </p:nvSpPr>
        <p:spPr>
          <a:xfrm>
            <a:off x="0" y="0"/>
            <a:ext cx="1704975" cy="6858000"/>
          </a:xfrm>
          <a:prstGeom prst="rect">
            <a:avLst/>
          </a:prstGeom>
          <a:solidFill>
            <a:schemeClr val="bg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13" name="Elipse 12"/>
          <p:cNvSpPr/>
          <p:nvPr/>
        </p:nvSpPr>
        <p:spPr>
          <a:xfrm>
            <a:off x="346117" y="0"/>
            <a:ext cx="2847975" cy="2847975"/>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pic>
        <p:nvPicPr>
          <p:cNvPr id="14" name="Imagen 13"/>
          <p:cNvPicPr>
            <a:picLocks noChangeAspect="1"/>
          </p:cNvPicPr>
          <p:nvPr/>
        </p:nvPicPr>
        <p:blipFill>
          <a:blip r:embed="rId2" cstate="print"/>
          <a:stretch>
            <a:fillRect/>
          </a:stretch>
        </p:blipFill>
        <p:spPr>
          <a:xfrm>
            <a:off x="768525" y="398934"/>
            <a:ext cx="2003158" cy="1997142"/>
          </a:xfrm>
          <a:prstGeom prst="rect">
            <a:avLst/>
          </a:prstGeom>
        </p:spPr>
      </p:pic>
      <p:pic>
        <p:nvPicPr>
          <p:cNvPr id="17" name="Imagen 16"/>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2634195" y="6117297"/>
            <a:ext cx="2185651" cy="586127"/>
          </a:xfrm>
          <a:prstGeom prst="rect">
            <a:avLst/>
          </a:prstGeom>
        </p:spPr>
      </p:pic>
      <p:pic>
        <p:nvPicPr>
          <p:cNvPr id="18" name="Imagen 17"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6259169" y="6117297"/>
            <a:ext cx="1887912" cy="586127"/>
          </a:xfrm>
          <a:prstGeom prst="rect">
            <a:avLst/>
          </a:prstGeom>
          <a:noFill/>
          <a:ln>
            <a:noFill/>
          </a:ln>
        </p:spPr>
      </p:pic>
    </p:spTree>
    <p:extLst>
      <p:ext uri="{BB962C8B-B14F-4D97-AF65-F5344CB8AC3E}">
        <p14:creationId xmlns:p14="http://schemas.microsoft.com/office/powerpoint/2010/main" xmlns="" val="2434053055"/>
      </p:ext>
    </p:extLst>
  </p:cSld>
  <p:clrMapOvr>
    <a:masterClrMapping/>
  </p:clrMapOvr>
  <p:timing>
    <p:tnLst>
      <p:par>
        <p:cTn id="1" dur="indefinite" restart="never" nodeType="tmRoot"/>
      </p:par>
    </p:tnLst>
  </p:timing>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ólo el título">
    <p:spTree>
      <p:nvGrpSpPr>
        <p:cNvPr id="1" name=""/>
        <p:cNvGrpSpPr/>
        <p:nvPr/>
      </p:nvGrpSpPr>
      <p:grpSpPr>
        <a:xfrm>
          <a:off x="0" y="0"/>
          <a:ext cx="0" cy="0"/>
          <a:chOff x="0" y="0"/>
          <a:chExt cx="0" cy="0"/>
        </a:xfrm>
      </p:grpSpPr>
      <p:sp>
        <p:nvSpPr>
          <p:cNvPr id="6" name="Title 1"/>
          <p:cNvSpPr>
            <a:spLocks noGrp="1"/>
          </p:cNvSpPr>
          <p:nvPr>
            <p:ph type="title"/>
          </p:nvPr>
        </p:nvSpPr>
        <p:spPr>
          <a:xfrm>
            <a:off x="457200" y="274638"/>
            <a:ext cx="8229600" cy="658812"/>
          </a:xfrm>
          <a:prstGeom prst="rect">
            <a:avLst/>
          </a:prstGeom>
        </p:spPr>
        <p:txBody>
          <a:bodyPr/>
          <a:lstStyle>
            <a:lvl1pPr>
              <a:defRPr sz="2800" b="1">
                <a:solidFill>
                  <a:srgbClr val="E73137"/>
                </a:solidFill>
              </a:defRPr>
            </a:lvl1pPr>
          </a:lstStyle>
          <a:p>
            <a:r>
              <a:rPr lang="es-ES" smtClean="0"/>
              <a:t>Haga clic para modificar el estilo de título del patrón</a:t>
            </a:r>
            <a:endParaRPr lang="en-US" dirty="0"/>
          </a:p>
        </p:txBody>
      </p:sp>
      <p:sp>
        <p:nvSpPr>
          <p:cNvPr id="4" name="Rectángulo 3"/>
          <p:cNvSpPr/>
          <p:nvPr/>
        </p:nvSpPr>
        <p:spPr>
          <a:xfrm>
            <a:off x="0" y="6192688"/>
            <a:ext cx="9144000" cy="692696"/>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200" dirty="0" smtClean="0"/>
              <a:t> </a:t>
            </a:r>
            <a:endParaRPr lang="es-ES" sz="1200" dirty="0"/>
          </a:p>
        </p:txBody>
      </p:sp>
      <p:pic>
        <p:nvPicPr>
          <p:cNvPr id="8" name="Imagen 7"/>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8209341" y="5913023"/>
            <a:ext cx="795598" cy="795598"/>
          </a:xfrm>
          <a:prstGeom prst="rect">
            <a:avLst/>
          </a:prstGeom>
        </p:spPr>
      </p:pic>
      <p:sp>
        <p:nvSpPr>
          <p:cNvPr id="3" name="Marcador de contenido 2"/>
          <p:cNvSpPr>
            <a:spLocks noGrp="1"/>
          </p:cNvSpPr>
          <p:nvPr>
            <p:ph sz="quarter" idx="10"/>
          </p:nvPr>
        </p:nvSpPr>
        <p:spPr>
          <a:xfrm>
            <a:off x="457200" y="1196975"/>
            <a:ext cx="8229600" cy="4679950"/>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a:solidFill>
                  <a:schemeClr val="tx1">
                    <a:lumMod val="65000"/>
                    <a:lumOff val="35000"/>
                  </a:schemeClr>
                </a:solidFill>
              </a:defRPr>
            </a:lvl4pPr>
            <a:lvl5pPr>
              <a:defRPr>
                <a:solidFill>
                  <a:schemeClr val="tx1">
                    <a:lumMod val="65000"/>
                    <a:lumOff val="35000"/>
                  </a:schemeClr>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9" name="Marcador de texto 8"/>
          <p:cNvSpPr>
            <a:spLocks noGrp="1"/>
          </p:cNvSpPr>
          <p:nvPr>
            <p:ph type="body" sz="quarter" idx="11"/>
          </p:nvPr>
        </p:nvSpPr>
        <p:spPr>
          <a:xfrm>
            <a:off x="457200" y="6398603"/>
            <a:ext cx="8229600" cy="288032"/>
          </a:xfrm>
          <a:prstGeom prst="rect">
            <a:avLst/>
          </a:prstGeom>
        </p:spPr>
        <p:txBody>
          <a:bodyPr/>
          <a:lstStyle>
            <a:lvl1pPr marL="0" indent="0" algn="ctr">
              <a:buNone/>
              <a:defRPr sz="1400" b="1">
                <a:solidFill>
                  <a:schemeClr val="bg1"/>
                </a:solidFill>
              </a:defRPr>
            </a:lvl1pPr>
          </a:lstStyle>
          <a:p>
            <a:pPr lvl="0"/>
            <a:r>
              <a:rPr lang="es-ES" smtClean="0"/>
              <a:t>Haga clic para modificar el estilo de texto del patrón</a:t>
            </a:r>
          </a:p>
        </p:txBody>
      </p:sp>
    </p:spTree>
    <p:extLst>
      <p:ext uri="{BB962C8B-B14F-4D97-AF65-F5344CB8AC3E}">
        <p14:creationId xmlns:p14="http://schemas.microsoft.com/office/powerpoint/2010/main" xmlns="" val="1760687091"/>
      </p:ext>
    </p:extLst>
  </p:cSld>
  <p:clrMapOvr>
    <a:masterClrMapping/>
  </p:clrMapOvr>
  <p:timing>
    <p:tnLst>
      <p:par>
        <p:cTn id="1" dur="indefinite" restart="never" nodeType="tmRoot"/>
      </p:par>
    </p:tnLst>
  </p:timing>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seño personalizado">
    <p:spTree>
      <p:nvGrpSpPr>
        <p:cNvPr id="1" name=""/>
        <p:cNvGrpSpPr/>
        <p:nvPr/>
      </p:nvGrpSpPr>
      <p:grpSpPr>
        <a:xfrm>
          <a:off x="0" y="0"/>
          <a:ext cx="0" cy="0"/>
          <a:chOff x="0" y="0"/>
          <a:chExt cx="0" cy="0"/>
        </a:xfrm>
      </p:grpSpPr>
      <p:sp>
        <p:nvSpPr>
          <p:cNvPr id="7" name="Rectángulo 6"/>
          <p:cNvSpPr/>
          <p:nvPr/>
        </p:nvSpPr>
        <p:spPr>
          <a:xfrm>
            <a:off x="0" y="1"/>
            <a:ext cx="9144000" cy="3946720"/>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schemeClr val="bg1">
                  <a:lumMod val="50000"/>
                </a:schemeClr>
              </a:solidFill>
            </a:endParaRPr>
          </a:p>
        </p:txBody>
      </p:sp>
      <p:sp>
        <p:nvSpPr>
          <p:cNvPr id="5" name="TextBox 4"/>
          <p:cNvSpPr txBox="1"/>
          <p:nvPr/>
        </p:nvSpPr>
        <p:spPr>
          <a:xfrm>
            <a:off x="2288357" y="3230703"/>
            <a:ext cx="4649799" cy="646331"/>
          </a:xfrm>
          <a:prstGeom prst="rect">
            <a:avLst/>
          </a:prstGeom>
          <a:noFill/>
        </p:spPr>
        <p:txBody>
          <a:bodyPr wrap="none" rtlCol="0">
            <a:spAutoFit/>
          </a:bodyPr>
          <a:lstStyle/>
          <a:p>
            <a:r>
              <a:rPr lang="en-US" sz="3600" b="1" dirty="0" smtClean="0">
                <a:solidFill>
                  <a:schemeClr val="bg1"/>
                </a:solidFill>
              </a:rPr>
              <a:t>Gracias por su atención</a:t>
            </a:r>
            <a:endParaRPr lang="en-US" sz="3600" b="1" dirty="0">
              <a:solidFill>
                <a:schemeClr val="bg1"/>
              </a:solidFill>
            </a:endParaRPr>
          </a:p>
        </p:txBody>
      </p:sp>
      <p:pic>
        <p:nvPicPr>
          <p:cNvPr id="8" name="Imagen 7"/>
          <p:cNvPicPr>
            <a:picLocks noChangeAspect="1"/>
          </p:cNvPicPr>
          <p:nvPr/>
        </p:nvPicPr>
        <p:blipFill>
          <a:blip r:embed="rId2" cstate="print"/>
          <a:stretch>
            <a:fillRect/>
          </a:stretch>
        </p:blipFill>
        <p:spPr>
          <a:xfrm>
            <a:off x="7164288" y="4866661"/>
            <a:ext cx="1591143" cy="1586366"/>
          </a:xfrm>
          <a:prstGeom prst="rect">
            <a:avLst/>
          </a:prstGeom>
        </p:spPr>
      </p:pic>
      <p:sp>
        <p:nvSpPr>
          <p:cNvPr id="2" name="Rectángulo 1"/>
          <p:cNvSpPr/>
          <p:nvPr/>
        </p:nvSpPr>
        <p:spPr>
          <a:xfrm>
            <a:off x="2110683" y="3929541"/>
            <a:ext cx="5005152" cy="369332"/>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 b="1" dirty="0" smtClean="0">
                <a:solidFill>
                  <a:schemeClr val="bg1">
                    <a:lumMod val="65000"/>
                  </a:schemeClr>
                </a:solidFill>
              </a:rPr>
              <a:t>https://www.is4k.es/programas/cibercooperantes</a:t>
            </a:r>
          </a:p>
        </p:txBody>
      </p:sp>
      <p:sp>
        <p:nvSpPr>
          <p:cNvPr id="16" name="17 CuadroTexto"/>
          <p:cNvSpPr txBox="1"/>
          <p:nvPr/>
        </p:nvSpPr>
        <p:spPr>
          <a:xfrm>
            <a:off x="1836676" y="1930822"/>
            <a:ext cx="7416824" cy="1163395"/>
          </a:xfrm>
          <a:prstGeom prst="rect">
            <a:avLst/>
          </a:prstGeom>
          <a:noFill/>
        </p:spPr>
        <p:txBody>
          <a:bodyPr wrap="square" rtlCol="0">
            <a:spAutoFit/>
          </a:bodyPr>
          <a:lstStyle/>
          <a:p>
            <a:pPr algn="r">
              <a:lnSpc>
                <a:spcPct val="120000"/>
              </a:lnSpc>
            </a:pPr>
            <a:r>
              <a:rPr lang="es-ES" sz="4000" b="1" dirty="0">
                <a:solidFill>
                  <a:prstClr val="white"/>
                </a:solidFill>
              </a:rPr>
              <a:t>Escuela Cibersegura</a:t>
            </a:r>
          </a:p>
          <a:p>
            <a:pPr algn="r">
              <a:lnSpc>
                <a:spcPct val="120000"/>
              </a:lnSpc>
            </a:pPr>
            <a:r>
              <a:rPr lang="es-ES" sz="1600" dirty="0">
                <a:solidFill>
                  <a:prstClr val="white"/>
                </a:solidFill>
              </a:rPr>
              <a:t>Promoción del uso seguro y responsable de Internet entre los menores</a:t>
            </a:r>
          </a:p>
        </p:txBody>
      </p:sp>
      <p:sp>
        <p:nvSpPr>
          <p:cNvPr id="18" name="Redondear rectángulo de esquina del mismo lado 32"/>
          <p:cNvSpPr/>
          <p:nvPr/>
        </p:nvSpPr>
        <p:spPr>
          <a:xfrm>
            <a:off x="1835696" y="1894307"/>
            <a:ext cx="7308304" cy="1359414"/>
          </a:xfrm>
          <a:prstGeom prst="round2SameRect">
            <a:avLst/>
          </a:prstGeom>
          <a:solidFill>
            <a:srgbClr val="DD3137"/>
          </a:solidFill>
          <a:ln>
            <a:solidFill>
              <a:schemeClr val="accent1"/>
            </a:solidFill>
          </a:ln>
          <a:effectLst>
            <a:outerShdw blurRad="40000" dist="23000" dir="5400000" rotWithShape="0">
              <a:srgbClr val="000000">
                <a:alpha val="35000"/>
              </a:srgbClr>
            </a:outerShdw>
            <a:reflection blurRad="6350" stA="0" endPos="40000" dist="1016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prstClr val="white"/>
              </a:solidFill>
            </a:endParaRPr>
          </a:p>
        </p:txBody>
      </p:sp>
      <p:sp>
        <p:nvSpPr>
          <p:cNvPr id="19" name="17 CuadroTexto"/>
          <p:cNvSpPr txBox="1"/>
          <p:nvPr/>
        </p:nvSpPr>
        <p:spPr>
          <a:xfrm>
            <a:off x="1548644" y="2049581"/>
            <a:ext cx="7416824" cy="1163395"/>
          </a:xfrm>
          <a:prstGeom prst="rect">
            <a:avLst/>
          </a:prstGeom>
          <a:noFill/>
        </p:spPr>
        <p:txBody>
          <a:bodyPr wrap="square" rtlCol="0">
            <a:spAutoFit/>
          </a:bodyPr>
          <a:lstStyle/>
          <a:p>
            <a:pPr algn="r">
              <a:lnSpc>
                <a:spcPct val="120000"/>
              </a:lnSpc>
            </a:pPr>
            <a:r>
              <a:rPr lang="es-ES" sz="4000" b="1" dirty="0" err="1" smtClean="0">
                <a:solidFill>
                  <a:prstClr val="white"/>
                </a:solidFill>
                <a:latin typeface="Trebuchet MS" pitchFamily="34" charset="0"/>
              </a:rPr>
              <a:t>Cibercooperantes</a:t>
            </a:r>
            <a:endParaRPr lang="es-ES" sz="4000" b="1" dirty="0">
              <a:solidFill>
                <a:prstClr val="white"/>
              </a:solidFill>
              <a:latin typeface="Trebuchet MS" pitchFamily="34" charset="0"/>
            </a:endParaRPr>
          </a:p>
          <a:p>
            <a:pPr algn="r">
              <a:lnSpc>
                <a:spcPct val="120000"/>
              </a:lnSpc>
            </a:pPr>
            <a:r>
              <a:rPr lang="es-ES" sz="1600" dirty="0" smtClean="0">
                <a:solidFill>
                  <a:prstClr val="white"/>
                </a:solidFill>
                <a:latin typeface="Trebuchet MS" pitchFamily="34" charset="0"/>
              </a:rPr>
              <a:t>contacto@is4k.es</a:t>
            </a:r>
            <a:endParaRPr lang="es-ES" sz="1600" dirty="0">
              <a:solidFill>
                <a:prstClr val="white"/>
              </a:solidFill>
              <a:latin typeface="Trebuchet MS" pitchFamily="34" charset="0"/>
            </a:endParaRPr>
          </a:p>
        </p:txBody>
      </p:sp>
      <p:pic>
        <p:nvPicPr>
          <p:cNvPr id="3" name="Imagen 2"/>
          <p:cNvPicPr>
            <a:picLocks noChangeAspect="1"/>
          </p:cNvPicPr>
          <p:nvPr/>
        </p:nvPicPr>
        <p:blipFill>
          <a:blip r:embed="rId3" cstate="print"/>
          <a:stretch>
            <a:fillRect/>
          </a:stretch>
        </p:blipFill>
        <p:spPr>
          <a:xfrm>
            <a:off x="862553" y="326448"/>
            <a:ext cx="2275114" cy="2275114"/>
          </a:xfrm>
          <a:prstGeom prst="rect">
            <a:avLst/>
          </a:prstGeom>
        </p:spPr>
      </p:pic>
      <p:pic>
        <p:nvPicPr>
          <p:cNvPr id="12" name="Imagen 11"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4139952" y="5844330"/>
            <a:ext cx="1971250" cy="612000"/>
          </a:xfrm>
          <a:prstGeom prst="rect">
            <a:avLst/>
          </a:prstGeom>
          <a:noFill/>
          <a:ln>
            <a:noFill/>
          </a:ln>
        </p:spPr>
      </p:pic>
      <p:pic>
        <p:nvPicPr>
          <p:cNvPr id="13" name="Imagen 12"/>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a:off x="875350" y="5841027"/>
            <a:ext cx="2282131" cy="612000"/>
          </a:xfrm>
          <a:prstGeom prst="rect">
            <a:avLst/>
          </a:prstGeom>
        </p:spPr>
      </p:pic>
      <p:grpSp>
        <p:nvGrpSpPr>
          <p:cNvPr id="9" name="Grupo 8"/>
          <p:cNvGrpSpPr/>
          <p:nvPr userDrawn="1"/>
        </p:nvGrpSpPr>
        <p:grpSpPr>
          <a:xfrm>
            <a:off x="2843808" y="4424650"/>
            <a:ext cx="3024336" cy="892552"/>
            <a:chOff x="251520" y="4696688"/>
            <a:chExt cx="3024336" cy="892552"/>
          </a:xfrm>
        </p:grpSpPr>
        <p:sp>
          <p:nvSpPr>
            <p:cNvPr id="17" name="17 CuadroTexto"/>
            <p:cNvSpPr txBox="1"/>
            <p:nvPr userDrawn="1"/>
          </p:nvSpPr>
          <p:spPr>
            <a:xfrm>
              <a:off x="610454" y="4696688"/>
              <a:ext cx="2665402" cy="892552"/>
            </a:xfrm>
            <a:prstGeom prst="rect">
              <a:avLst/>
            </a:prstGeom>
            <a:noFill/>
          </p:spPr>
          <p:txBody>
            <a:bodyPr wrap="square" rtlCol="0">
              <a:spAutoFit/>
            </a:bodyPr>
            <a:lstStyle/>
            <a:p>
              <a:pPr>
                <a:lnSpc>
                  <a:spcPct val="100000"/>
                </a:lnSpc>
              </a:pPr>
              <a:r>
                <a:rPr lang="es-ES" sz="1700" b="1" dirty="0" smtClean="0">
                  <a:solidFill>
                    <a:schemeClr val="bg1">
                      <a:lumMod val="65000"/>
                    </a:schemeClr>
                  </a:solidFill>
                  <a:latin typeface="Trebuchet MS" pitchFamily="34" charset="0"/>
                </a:rPr>
                <a:t>Internet Segura </a:t>
              </a:r>
              <a:r>
                <a:rPr lang="es-ES" sz="1700" b="1" dirty="0" err="1" smtClean="0">
                  <a:solidFill>
                    <a:schemeClr val="bg1">
                      <a:lumMod val="65000"/>
                    </a:schemeClr>
                  </a:solidFill>
                  <a:latin typeface="Trebuchet MS" pitchFamily="34" charset="0"/>
                </a:rPr>
                <a:t>for</a:t>
              </a:r>
              <a:r>
                <a:rPr lang="es-ES" sz="1700" b="1" dirty="0" smtClean="0">
                  <a:solidFill>
                    <a:schemeClr val="bg1">
                      <a:lumMod val="65000"/>
                    </a:schemeClr>
                  </a:solidFill>
                  <a:latin typeface="Trebuchet MS" pitchFamily="34" charset="0"/>
                </a:rPr>
                <a:t> </a:t>
              </a:r>
              <a:r>
                <a:rPr lang="es-ES" sz="1700" b="1" dirty="0" err="1" smtClean="0">
                  <a:solidFill>
                    <a:schemeClr val="bg1">
                      <a:lumMod val="65000"/>
                    </a:schemeClr>
                  </a:solidFill>
                  <a:latin typeface="Trebuchet MS" pitchFamily="34" charset="0"/>
                </a:rPr>
                <a:t>Kids</a:t>
              </a:r>
              <a:endParaRPr lang="es-ES" sz="1700" b="1" dirty="0" smtClean="0">
                <a:solidFill>
                  <a:schemeClr val="bg1">
                    <a:lumMod val="65000"/>
                  </a:schemeClr>
                </a:solidFill>
                <a:latin typeface="Trebuchet MS"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ES" sz="1800" b="1" dirty="0" smtClean="0">
                <a:solidFill>
                  <a:schemeClr val="bg1">
                    <a:lumMod val="65000"/>
                  </a:schemeClr>
                </a:solidFill>
                <a:latin typeface="Trebuchet MS" pitchFamily="34" charset="0"/>
              </a:endParaRPr>
            </a:p>
            <a:p>
              <a:pPr>
                <a:lnSpc>
                  <a:spcPct val="100000"/>
                </a:lnSpc>
              </a:pPr>
              <a:r>
                <a:rPr lang="es-ES" sz="1700" b="1" dirty="0" smtClean="0">
                  <a:solidFill>
                    <a:schemeClr val="bg1">
                      <a:lumMod val="65000"/>
                    </a:schemeClr>
                  </a:solidFill>
                  <a:latin typeface="Trebuchet MS" pitchFamily="34" charset="0"/>
                </a:rPr>
                <a:t>@is4k</a:t>
              </a:r>
            </a:p>
          </p:txBody>
        </p:sp>
        <p:pic>
          <p:nvPicPr>
            <p:cNvPr id="21" name="Imagen 20">
              <a:hlinkClick r:id="rId6"/>
            </p:cNvPr>
            <p:cNvPicPr>
              <a:picLocks noChangeAspect="1"/>
            </p:cNvPicPr>
            <p:nvPr userDrawn="1"/>
          </p:nvPicPr>
          <p:blipFill>
            <a:blip r:embed="rId7" cstate="print"/>
            <a:stretch>
              <a:fillRect/>
            </a:stretch>
          </p:blipFill>
          <p:spPr>
            <a:xfrm>
              <a:off x="251520" y="4732609"/>
              <a:ext cx="295835" cy="307213"/>
            </a:xfrm>
            <a:prstGeom prst="rect">
              <a:avLst/>
            </a:prstGeom>
          </p:spPr>
        </p:pic>
        <p:pic>
          <p:nvPicPr>
            <p:cNvPr id="22" name="Imagen 21">
              <a:hlinkClick r:id="rId8"/>
            </p:cNvPr>
            <p:cNvPicPr>
              <a:picLocks noChangeAspect="1"/>
            </p:cNvPicPr>
            <p:nvPr userDrawn="1"/>
          </p:nvPicPr>
          <p:blipFill>
            <a:blip r:embed="rId9" cstate="print"/>
            <a:stretch>
              <a:fillRect/>
            </a:stretch>
          </p:blipFill>
          <p:spPr>
            <a:xfrm>
              <a:off x="251521" y="5255915"/>
              <a:ext cx="307213" cy="307213"/>
            </a:xfrm>
            <a:prstGeom prst="rect">
              <a:avLst/>
            </a:prstGeom>
          </p:spPr>
        </p:pic>
      </p:grpSp>
    </p:spTree>
    <p:extLst>
      <p:ext uri="{BB962C8B-B14F-4D97-AF65-F5344CB8AC3E}">
        <p14:creationId xmlns:p14="http://schemas.microsoft.com/office/powerpoint/2010/main" xmlns="" val="2289420907"/>
      </p:ext>
    </p:extLst>
  </p:cSld>
  <p:clrMapOvr>
    <a:masterClrMapping/>
  </p:clrMapOvr>
  <p:timing>
    <p:tnLst>
      <p:par>
        <p:cTn id="1" dur="indefinite" restart="never" nodeType="tmRoot"/>
      </p:par>
    </p:tnLst>
  </p:timing>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3" name="Rectángulo 18"/>
          <p:cNvSpPr/>
          <p:nvPr userDrawn="1"/>
        </p:nvSpPr>
        <p:spPr>
          <a:xfrm>
            <a:off x="284684" y="847724"/>
            <a:ext cx="8535788" cy="5188817"/>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rgbClr val="DD3137"/>
              </a:solidFill>
            </a:endParaRPr>
          </a:p>
        </p:txBody>
      </p:sp>
      <p:sp>
        <p:nvSpPr>
          <p:cNvPr id="4" name="Rectangle 3"/>
          <p:cNvSpPr>
            <a:spLocks noChangeArrowheads="1"/>
          </p:cNvSpPr>
          <p:nvPr userDrawn="1"/>
        </p:nvSpPr>
        <p:spPr bwMode="auto">
          <a:xfrm>
            <a:off x="284684" y="855762"/>
            <a:ext cx="8535788" cy="5172698"/>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1pPr>
            <a:lvl2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2pPr>
            <a:lvl3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3pPr>
            <a:lvl4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4pPr>
            <a:lvl5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5pPr>
            <a:lvl6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6pPr>
            <a:lvl7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7pPr>
            <a:lvl8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8pPr>
            <a:lvl9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9pPr>
          </a:lstStyle>
          <a:p>
            <a:pPr algn="just">
              <a:spcBef>
                <a:spcPts val="500"/>
              </a:spcBef>
              <a:spcAft>
                <a:spcPts val="500"/>
              </a:spcAft>
              <a:tabLst>
                <a:tab pos="2700020" algn="ctr"/>
                <a:tab pos="5400040" algn="r"/>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La presente publicación pertenece 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INCIBE (Instituto Nacional de Ciberseguridad)</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y está bajo una licencia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Reconocimiento-No Comercial-Compartir Igual 4.0 Internacional de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Creative</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Commons</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Por esta razón está permitido copiar, distribuir y comunicar públicamente esta obra bajo las condiciones siguientes:</a:t>
            </a:r>
          </a:p>
          <a:p>
            <a:pPr algn="just">
              <a:spcBef>
                <a:spcPts val="500"/>
              </a:spcBef>
              <a:spcAft>
                <a:spcPts val="500"/>
              </a:spcAft>
              <a:tabLst>
                <a:tab pos="2700020" algn="ctr"/>
                <a:tab pos="5400040" algn="r"/>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Reconocimiento</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El contenido de esta publicación se puede reproducir total o parcialmente por terceros, citando su procedencia y haciendo referencia expresa tanto 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INCIBE y </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la iniciativa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Internet Segura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for</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Kids</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(IS4K)</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como a sus sitios web: </a:t>
            </a:r>
            <a:r>
              <a:rPr lang="es-ES" sz="1600" b="1" u="sng" dirty="0" smtClean="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2"/>
              </a:rPr>
              <a:t>https://www.incibe.es</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y </a:t>
            </a:r>
            <a:r>
              <a:rPr lang="es-ES" sz="1600" b="1" u="sng" dirty="0" smtClean="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3"/>
              </a:rPr>
              <a:t>https://www.is4k.es</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Dicho reconocimiento no podrá en ningún caso sugerir que INCIBE presta apoyo a dicho tercero o apoya el uso que hace de su obra.</a:t>
            </a:r>
          </a:p>
          <a:p>
            <a:pPr algn="just">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Uso No Comercial</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El material original y los trabajos derivados pueden ser distribuidos, copiados y exhibidos mientras su uso no tenga fines comerciales.</a:t>
            </a:r>
          </a:p>
          <a:p>
            <a:pPr algn="just">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Compartir Igual</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Si altera o transforma esta obra, o genera una obra derivada, sólo puede distribuirla bajo esta misma licencia.</a:t>
            </a:r>
          </a:p>
          <a:p>
            <a:pPr algn="just">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Al reutilizar o distribuir la obra, tiene que dejar bien claro los términos de la licencia de esta obra. Alguna de estas condiciones puede no aplicarse si se obtiene el permiso de INCIBE como titular de los derechos de autor.</a:t>
            </a:r>
          </a:p>
          <a:p>
            <a:pPr algn="l">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Texto completo de la licencia: </a:t>
            </a:r>
            <a:r>
              <a:rPr lang="es-ES" sz="1600" b="1" u="sng" dirty="0" smtClean="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4"/>
              </a:rPr>
              <a:t>https://creativecommons.org/licenses/by-nc-sa/4.0/deed.es_ES</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endParaRPr kumimoji="0" lang="es-ES" altLang="es-ES" sz="15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2"/>
          <p:cNvSpPr>
            <a:spLocks noChangeArrowheads="1"/>
          </p:cNvSpPr>
          <p:nvPr userDrawn="1"/>
        </p:nvSpPr>
        <p:spPr bwMode="auto">
          <a:xfrm>
            <a:off x="404501" y="188640"/>
            <a:ext cx="4801314"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ES" altLang="es-ES" sz="3200" b="1" i="0" u="none" strike="noStrike" cap="none" normalizeH="0" baseline="0" dirty="0" smtClean="0">
                <a:ln>
                  <a:noFill/>
                </a:ln>
                <a:solidFill>
                  <a:srgbClr val="DD3137"/>
                </a:solidFill>
                <a:effectLst/>
                <a:latin typeface="Trebuchet MS" panose="020B0603020202020204" pitchFamily="34" charset="0"/>
                <a:ea typeface="Calibri" panose="020F0502020204030204" pitchFamily="34" charset="0"/>
                <a:cs typeface="Times New Roman" panose="02020603050405020304" pitchFamily="18" charset="0"/>
              </a:rPr>
              <a:t>Licencia de contenidos</a:t>
            </a:r>
            <a:r>
              <a:rPr kumimoji="0" lang="es-ES" altLang="es-ES" sz="3200" b="1" i="0" u="none" strike="noStrike" cap="none" normalizeH="0" baseline="0" dirty="0" smtClean="0">
                <a:ln>
                  <a:noFill/>
                </a:ln>
                <a:solidFill>
                  <a:srgbClr val="007AC6"/>
                </a:solidFill>
                <a:effectLst/>
                <a:latin typeface="Trebuchet MS" panose="020B0603020202020204" pitchFamily="34" charset="0"/>
                <a:ea typeface="Calibri" panose="020F0502020204030204" pitchFamily="34" charset="0"/>
                <a:cs typeface="Times New Roman" panose="02020603050405020304" pitchFamily="18" charset="0"/>
              </a:rPr>
              <a:t>	</a:t>
            </a:r>
            <a:endParaRPr kumimoji="0" lang="es-ES" altLang="es-ES" sz="3200" b="0" i="0" u="none" strike="noStrike" cap="none" normalizeH="0" baseline="0" dirty="0" smtClean="0">
              <a:ln>
                <a:noFill/>
              </a:ln>
              <a:solidFill>
                <a:schemeClr val="tx1"/>
              </a:solidFill>
              <a:effectLst/>
              <a:latin typeface="Trebuchet MS" panose="020B0603020202020204" pitchFamily="34" charset="0"/>
            </a:endParaRPr>
          </a:p>
        </p:txBody>
      </p:sp>
      <p:pic>
        <p:nvPicPr>
          <p:cNvPr id="7" name="Imagen 6" descr="http://mirrors.creativecommons.org/presskit/buttons/88x31/png/by-nc-sa.eu.png">
            <a:hlinkClick r:id="rId4"/>
          </p:cNvPr>
          <p:cNvPicPr>
            <a:picLocks noChangeAspect="1" noChangeArrowheads="1"/>
          </p:cNvPicPr>
          <p:nvPr userDrawn="1"/>
        </p:nvPicPr>
        <p:blipFill>
          <a:blip r:embed="rId5" cstate="print">
            <a:extLst>
              <a:ext uri="{28A0092B-C50C-407E-A947-70E740481C1C}">
                <a14:useLocalDpi xmlns:a14="http://schemas.microsoft.com/office/drawing/2010/main" xmlns="" val="0"/>
              </a:ext>
            </a:extLst>
          </a:blip>
          <a:srcRect/>
          <a:stretch>
            <a:fillRect/>
          </a:stretch>
        </p:blipFill>
        <p:spPr bwMode="auto">
          <a:xfrm>
            <a:off x="7391722" y="220436"/>
            <a:ext cx="1428750" cy="4953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57591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87412056"/>
      </p:ext>
    </p:extLst>
  </p:cSld>
  <p:clrMap bg1="lt1" tx1="dk1" bg2="lt2" tx2="dk2" accent1="accent1" accent2="accent2" accent3="accent3" accent4="accent4" accent5="accent5" accent6="accent6" hlink="hlink" folHlink="folHlink"/>
  <p:sldLayoutIdLst>
    <p:sldLayoutId id="2147484068" r:id="rId1"/>
    <p:sldLayoutId id="2147484069" r:id="rId2"/>
    <p:sldLayoutId id="2147484070" r:id="rId3"/>
    <p:sldLayoutId id="2147484071" r:id="rId4"/>
  </p:sldLayoutIdLst>
  <p:timing>
    <p:tnLst>
      <p:par>
        <p:cTn id="1" dur="indefinite" restart="never" nodeType="tmRoot"/>
      </p:par>
    </p:tnLst>
  </p:timing>
  <p:hf hdr="0" dt="0"/>
  <p:txStyles>
    <p:titleStyle>
      <a:lvl1pPr algn="ctr" defTabSz="457200" rtl="0" eaLnBrk="1" latinLnBrk="0" hangingPunct="1">
        <a:spcBef>
          <a:spcPct val="0"/>
        </a:spcBef>
        <a:buNone/>
        <a:defRPr sz="36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10" Type="http://schemas.openxmlformats.org/officeDocument/2006/relationships/image" Target="../media/image18.jpeg"/><Relationship Id="rId4" Type="http://schemas.openxmlformats.org/officeDocument/2006/relationships/image" Target="../media/image12.jpeg"/><Relationship Id="rId9" Type="http://schemas.openxmlformats.org/officeDocument/2006/relationships/image" Target="../media/image17.jpeg"/></Relationships>
</file>

<file path=ppt/slides/_rels/slide3.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jpeg"/><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23.gif"/><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png"/></Relationships>
</file>

<file path=ppt/slides/_rels/slide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ctrTitle"/>
          </p:nvPr>
        </p:nvSpPr>
        <p:spPr/>
        <p:txBody>
          <a:bodyPr/>
          <a:lstStyle/>
          <a:p>
            <a:r>
              <a:rPr lang="es-ES" dirty="0" smtClean="0"/>
              <a:t>Introducción</a:t>
            </a:r>
            <a:endParaRPr lang="es-ES" dirty="0"/>
          </a:p>
        </p:txBody>
      </p:sp>
    </p:spTree>
    <p:extLst>
      <p:ext uri="{BB962C8B-B14F-4D97-AF65-F5344CB8AC3E}">
        <p14:creationId xmlns:p14="http://schemas.microsoft.com/office/powerpoint/2010/main" xmlns="" val="14309546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l="26181" t="17234" r="41138" b="2968"/>
          <a:stretch>
            <a:fillRect/>
          </a:stretch>
        </p:blipFill>
        <p:spPr bwMode="auto">
          <a:xfrm>
            <a:off x="-4105596" y="620688"/>
            <a:ext cx="3565028" cy="4896544"/>
          </a:xfrm>
          <a:prstGeom prst="rect">
            <a:avLst/>
          </a:prstGeom>
          <a:noFill/>
          <a:ln w="9525">
            <a:noFill/>
            <a:miter lim="800000"/>
            <a:headEnd/>
            <a:tailEnd/>
          </a:ln>
        </p:spPr>
      </p:pic>
      <p:pic>
        <p:nvPicPr>
          <p:cNvPr id="1028" name="Picture 4" descr="Resultado de imagen para riesgos internet"/>
          <p:cNvPicPr>
            <a:picLocks noChangeAspect="1" noChangeArrowheads="1"/>
          </p:cNvPicPr>
          <p:nvPr/>
        </p:nvPicPr>
        <p:blipFill>
          <a:blip r:embed="rId3" cstate="print"/>
          <a:srcRect/>
          <a:stretch>
            <a:fillRect/>
          </a:stretch>
        </p:blipFill>
        <p:spPr bwMode="auto">
          <a:xfrm>
            <a:off x="1328936" y="556270"/>
            <a:ext cx="2667000" cy="2152650"/>
          </a:xfrm>
          <a:prstGeom prst="rect">
            <a:avLst/>
          </a:prstGeom>
          <a:noFill/>
        </p:spPr>
      </p:pic>
      <p:pic>
        <p:nvPicPr>
          <p:cNvPr id="1030" name="Picture 6" descr="Resultado de imagen para riesgos internet"/>
          <p:cNvPicPr>
            <a:picLocks noChangeAspect="1" noChangeArrowheads="1"/>
          </p:cNvPicPr>
          <p:nvPr/>
        </p:nvPicPr>
        <p:blipFill>
          <a:blip r:embed="rId4" cstate="print"/>
          <a:srcRect l="12600" r="11801"/>
          <a:stretch>
            <a:fillRect/>
          </a:stretch>
        </p:blipFill>
        <p:spPr bwMode="auto">
          <a:xfrm>
            <a:off x="5220072" y="548680"/>
            <a:ext cx="2520280" cy="2500313"/>
          </a:xfrm>
          <a:prstGeom prst="rect">
            <a:avLst/>
          </a:prstGeom>
          <a:noFill/>
        </p:spPr>
      </p:pic>
      <p:pic>
        <p:nvPicPr>
          <p:cNvPr id="1032" name="Picture 8" descr="Resultado de imagen para riesgos internet"/>
          <p:cNvPicPr>
            <a:picLocks noChangeAspect="1" noChangeArrowheads="1"/>
          </p:cNvPicPr>
          <p:nvPr/>
        </p:nvPicPr>
        <p:blipFill>
          <a:blip r:embed="rId5" cstate="print"/>
          <a:srcRect/>
          <a:stretch>
            <a:fillRect/>
          </a:stretch>
        </p:blipFill>
        <p:spPr bwMode="auto">
          <a:xfrm>
            <a:off x="3473177" y="116633"/>
            <a:ext cx="2106935" cy="1578168"/>
          </a:xfrm>
          <a:prstGeom prst="rect">
            <a:avLst/>
          </a:prstGeom>
          <a:noFill/>
        </p:spPr>
      </p:pic>
      <p:pic>
        <p:nvPicPr>
          <p:cNvPr id="1034" name="Picture 10" descr="Resultado de imagen para grooming internet"/>
          <p:cNvPicPr>
            <a:picLocks noChangeAspect="1" noChangeArrowheads="1"/>
          </p:cNvPicPr>
          <p:nvPr/>
        </p:nvPicPr>
        <p:blipFill>
          <a:blip r:embed="rId6" cstate="print"/>
          <a:srcRect l="13860" t="5349" r="26921" b="12633"/>
          <a:stretch>
            <a:fillRect/>
          </a:stretch>
        </p:blipFill>
        <p:spPr bwMode="auto">
          <a:xfrm>
            <a:off x="3563888" y="1556792"/>
            <a:ext cx="1912908" cy="1872208"/>
          </a:xfrm>
          <a:prstGeom prst="rect">
            <a:avLst/>
          </a:prstGeom>
          <a:noFill/>
        </p:spPr>
      </p:pic>
      <p:sp>
        <p:nvSpPr>
          <p:cNvPr id="10" name="9 Marcador de texto"/>
          <p:cNvSpPr>
            <a:spLocks noGrp="1"/>
          </p:cNvSpPr>
          <p:nvPr>
            <p:ph type="body" sz="quarter" idx="11"/>
          </p:nvPr>
        </p:nvSpPr>
        <p:spPr/>
        <p:txBody>
          <a:bodyPr/>
          <a:lstStyle/>
          <a:p>
            <a:endParaRPr lang="es-ES" dirty="0"/>
          </a:p>
        </p:txBody>
      </p:sp>
      <p:pic>
        <p:nvPicPr>
          <p:cNvPr id="1036" name="Picture 12" descr="Resultado de imagen para cosas buenas del internet"/>
          <p:cNvPicPr>
            <a:picLocks noChangeAspect="1" noChangeArrowheads="1"/>
          </p:cNvPicPr>
          <p:nvPr/>
        </p:nvPicPr>
        <p:blipFill>
          <a:blip r:embed="rId7" cstate="print"/>
          <a:srcRect/>
          <a:stretch>
            <a:fillRect/>
          </a:stretch>
        </p:blipFill>
        <p:spPr bwMode="auto">
          <a:xfrm>
            <a:off x="6084168" y="4191102"/>
            <a:ext cx="2147392" cy="1758178"/>
          </a:xfrm>
          <a:prstGeom prst="rect">
            <a:avLst/>
          </a:prstGeom>
          <a:noFill/>
        </p:spPr>
      </p:pic>
      <p:sp>
        <p:nvSpPr>
          <p:cNvPr id="1038" name="AutoShape 14" descr="Resultado de imagen para cosas buenas del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40" name="AutoShape 16" descr="Resultado de imagen para cosas buenas del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42" name="AutoShape 18" descr="Resultado de imagen para cosas buenas del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44" name="Picture 20" descr="Resultado de imagen para ventajas internet"/>
          <p:cNvPicPr>
            <a:picLocks noChangeAspect="1" noChangeArrowheads="1"/>
          </p:cNvPicPr>
          <p:nvPr/>
        </p:nvPicPr>
        <p:blipFill>
          <a:blip r:embed="rId8" cstate="print"/>
          <a:srcRect/>
          <a:stretch>
            <a:fillRect/>
          </a:stretch>
        </p:blipFill>
        <p:spPr bwMode="auto">
          <a:xfrm>
            <a:off x="3500164" y="4005064"/>
            <a:ext cx="1935932" cy="1935932"/>
          </a:xfrm>
          <a:prstGeom prst="rect">
            <a:avLst/>
          </a:prstGeom>
          <a:noFill/>
        </p:spPr>
      </p:pic>
      <p:sp>
        <p:nvSpPr>
          <p:cNvPr id="1046" name="AutoShape 22"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48" name="AutoShape 24"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50" name="AutoShape 26"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52" name="AutoShape 28"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54" name="Picture 30" descr="Resultado de imagen para ventajas internet"/>
          <p:cNvPicPr>
            <a:picLocks noChangeAspect="1" noChangeArrowheads="1"/>
          </p:cNvPicPr>
          <p:nvPr/>
        </p:nvPicPr>
        <p:blipFill>
          <a:blip r:embed="rId9" cstate="print"/>
          <a:srcRect/>
          <a:stretch>
            <a:fillRect/>
          </a:stretch>
        </p:blipFill>
        <p:spPr bwMode="auto">
          <a:xfrm>
            <a:off x="683568" y="4035895"/>
            <a:ext cx="2228850" cy="2057401"/>
          </a:xfrm>
          <a:prstGeom prst="rect">
            <a:avLst/>
          </a:prstGeom>
          <a:noFill/>
        </p:spPr>
      </p:pic>
      <p:cxnSp>
        <p:nvCxnSpPr>
          <p:cNvPr id="22" name="21 Conector recto"/>
          <p:cNvCxnSpPr/>
          <p:nvPr/>
        </p:nvCxnSpPr>
        <p:spPr>
          <a:xfrm>
            <a:off x="1979712" y="3645024"/>
            <a:ext cx="6552728" cy="0"/>
          </a:xfrm>
          <a:prstGeom prst="line">
            <a:avLst/>
          </a:prstGeom>
        </p:spPr>
        <p:style>
          <a:lnRef idx="2">
            <a:schemeClr val="accent1"/>
          </a:lnRef>
          <a:fillRef idx="0">
            <a:schemeClr val="accent1"/>
          </a:fillRef>
          <a:effectRef idx="1">
            <a:schemeClr val="accent1"/>
          </a:effectRef>
          <a:fontRef idx="minor">
            <a:schemeClr val="tx1"/>
          </a:fontRef>
        </p:style>
      </p:cxnSp>
      <p:pic>
        <p:nvPicPr>
          <p:cNvPr id="1056" name="Picture 32" descr="Resultado de imagen para ventajas internet"/>
          <p:cNvPicPr>
            <a:picLocks noChangeAspect="1" noChangeArrowheads="1"/>
          </p:cNvPicPr>
          <p:nvPr/>
        </p:nvPicPr>
        <p:blipFill>
          <a:blip r:embed="rId10" cstate="print"/>
          <a:srcRect/>
          <a:stretch>
            <a:fillRect/>
          </a:stretch>
        </p:blipFill>
        <p:spPr bwMode="auto">
          <a:xfrm>
            <a:off x="467544" y="3385763"/>
            <a:ext cx="1432248" cy="475285"/>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texto"/>
          <p:cNvSpPr>
            <a:spLocks noGrp="1"/>
          </p:cNvSpPr>
          <p:nvPr>
            <p:ph type="body" sz="quarter" idx="11"/>
          </p:nvPr>
        </p:nvSpPr>
        <p:spPr/>
        <p:txBody>
          <a:bodyPr>
            <a:normAutofit lnSpcReduction="10000"/>
          </a:bodyPr>
          <a:lstStyle/>
          <a:p>
            <a:r>
              <a:rPr lang="es-ES" dirty="0" smtClean="0"/>
              <a:t>Adivina quién es quién…</a:t>
            </a:r>
            <a:endParaRPr lang="es-ES" dirty="0"/>
          </a:p>
        </p:txBody>
      </p:sp>
      <p:pic>
        <p:nvPicPr>
          <p:cNvPr id="7" name="6 Marcador de contenido" descr="infografía-de-la-historia-de-internet.jpg"/>
          <p:cNvPicPr>
            <a:picLocks noGrp="1" noChangeAspect="1"/>
          </p:cNvPicPr>
          <p:nvPr>
            <p:ph sz="quarter" idx="10"/>
          </p:nvPr>
        </p:nvPicPr>
        <p:blipFill>
          <a:blip r:embed="rId2" cstate="print"/>
          <a:stretch>
            <a:fillRect/>
          </a:stretch>
        </p:blipFill>
        <p:spPr>
          <a:xfrm>
            <a:off x="179512" y="332656"/>
            <a:ext cx="4003415" cy="5544616"/>
          </a:xfrm>
        </p:spPr>
      </p:pic>
      <p:cxnSp>
        <p:nvCxnSpPr>
          <p:cNvPr id="9" name="8 Conector recto"/>
          <p:cNvCxnSpPr/>
          <p:nvPr/>
        </p:nvCxnSpPr>
        <p:spPr>
          <a:xfrm>
            <a:off x="5378297" y="4149080"/>
            <a:ext cx="0" cy="1440160"/>
          </a:xfrm>
          <a:prstGeom prst="line">
            <a:avLst/>
          </a:prstGeom>
        </p:spPr>
        <p:style>
          <a:lnRef idx="2">
            <a:schemeClr val="accent1"/>
          </a:lnRef>
          <a:fillRef idx="0">
            <a:schemeClr val="accent1"/>
          </a:fillRef>
          <a:effectRef idx="1">
            <a:schemeClr val="accent1"/>
          </a:effectRef>
          <a:fontRef idx="minor">
            <a:schemeClr val="tx1"/>
          </a:fontRef>
        </p:style>
      </p:cxnSp>
      <p:cxnSp>
        <p:nvCxnSpPr>
          <p:cNvPr id="14" name="13 Conector recto"/>
          <p:cNvCxnSpPr/>
          <p:nvPr/>
        </p:nvCxnSpPr>
        <p:spPr>
          <a:xfrm>
            <a:off x="4211960" y="1340768"/>
            <a:ext cx="1166337" cy="2808312"/>
          </a:xfrm>
          <a:prstGeom prst="line">
            <a:avLst/>
          </a:prstGeom>
          <a:ln w="31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flipV="1">
            <a:off x="4211960" y="5589240"/>
            <a:ext cx="1166337" cy="144016"/>
          </a:xfrm>
          <a:prstGeom prst="line">
            <a:avLst/>
          </a:prstGeom>
          <a:ln w="3175">
            <a:solidFill>
              <a:schemeClr val="tx1"/>
            </a:solidFill>
          </a:ln>
        </p:spPr>
        <p:style>
          <a:lnRef idx="2">
            <a:schemeClr val="accent1"/>
          </a:lnRef>
          <a:fillRef idx="0">
            <a:schemeClr val="accent1"/>
          </a:fillRef>
          <a:effectRef idx="1">
            <a:schemeClr val="accent1"/>
          </a:effectRef>
          <a:fontRef idx="minor">
            <a:schemeClr val="tx1"/>
          </a:fontRef>
        </p:style>
      </p:cxnSp>
      <p:sp>
        <p:nvSpPr>
          <p:cNvPr id="19" name="18 CuadroTexto"/>
          <p:cNvSpPr txBox="1"/>
          <p:nvPr/>
        </p:nvSpPr>
        <p:spPr>
          <a:xfrm>
            <a:off x="4370185" y="4365104"/>
            <a:ext cx="780983" cy="246221"/>
          </a:xfrm>
          <a:prstGeom prst="rect">
            <a:avLst/>
          </a:prstGeom>
          <a:noFill/>
        </p:spPr>
        <p:txBody>
          <a:bodyPr wrap="none" rtlCol="0">
            <a:spAutoFit/>
          </a:bodyPr>
          <a:lstStyle/>
          <a:p>
            <a:r>
              <a:rPr lang="es-ES" sz="1000" dirty="0" smtClean="0"/>
              <a:t>RS: 13 años</a:t>
            </a:r>
            <a:endParaRPr lang="es-ES" sz="1000" dirty="0"/>
          </a:p>
        </p:txBody>
      </p:sp>
      <p:sp>
        <p:nvSpPr>
          <p:cNvPr id="20" name="19 CuadroTexto"/>
          <p:cNvSpPr txBox="1"/>
          <p:nvPr/>
        </p:nvSpPr>
        <p:spPr>
          <a:xfrm>
            <a:off x="4298177" y="3974867"/>
            <a:ext cx="926857" cy="246221"/>
          </a:xfrm>
          <a:prstGeom prst="rect">
            <a:avLst/>
          </a:prstGeom>
          <a:noFill/>
        </p:spPr>
        <p:txBody>
          <a:bodyPr wrap="none" rtlCol="0">
            <a:spAutoFit/>
          </a:bodyPr>
          <a:lstStyle/>
          <a:p>
            <a:r>
              <a:rPr lang="es-ES" sz="1000" dirty="0" err="1" smtClean="0"/>
              <a:t>www</a:t>
            </a:r>
            <a:r>
              <a:rPr lang="es-ES" sz="1000" dirty="0" smtClean="0"/>
              <a:t>: 25 años</a:t>
            </a:r>
            <a:endParaRPr lang="es-ES" sz="1000" dirty="0"/>
          </a:p>
        </p:txBody>
      </p:sp>
      <p:sp>
        <p:nvSpPr>
          <p:cNvPr id="21" name="20 CuadroTexto"/>
          <p:cNvSpPr txBox="1"/>
          <p:nvPr/>
        </p:nvSpPr>
        <p:spPr>
          <a:xfrm>
            <a:off x="4144466" y="4725144"/>
            <a:ext cx="1271503" cy="400110"/>
          </a:xfrm>
          <a:prstGeom prst="rect">
            <a:avLst/>
          </a:prstGeom>
          <a:noFill/>
        </p:spPr>
        <p:txBody>
          <a:bodyPr wrap="none" rtlCol="0">
            <a:spAutoFit/>
          </a:bodyPr>
          <a:lstStyle/>
          <a:p>
            <a:pPr algn="ctr"/>
            <a:r>
              <a:rPr lang="es-ES" sz="1000" dirty="0" err="1" smtClean="0"/>
              <a:t>Whatsapp</a:t>
            </a:r>
            <a:r>
              <a:rPr lang="es-ES" sz="1000" dirty="0" smtClean="0"/>
              <a:t> y </a:t>
            </a:r>
            <a:r>
              <a:rPr lang="es-ES" sz="1000" dirty="0" err="1" smtClean="0"/>
              <a:t>Twitter</a:t>
            </a:r>
            <a:r>
              <a:rPr lang="es-ES" sz="1000" dirty="0" smtClean="0"/>
              <a:t>: </a:t>
            </a:r>
            <a:br>
              <a:rPr lang="es-ES" sz="1000" dirty="0" smtClean="0"/>
            </a:br>
            <a:r>
              <a:rPr lang="es-ES" sz="1000" dirty="0" smtClean="0"/>
              <a:t>9 años</a:t>
            </a:r>
            <a:endParaRPr lang="es-ES" sz="1000" dirty="0"/>
          </a:p>
        </p:txBody>
      </p:sp>
      <p:sp>
        <p:nvSpPr>
          <p:cNvPr id="23" name="22 CuadroTexto"/>
          <p:cNvSpPr txBox="1"/>
          <p:nvPr/>
        </p:nvSpPr>
        <p:spPr>
          <a:xfrm>
            <a:off x="4370185" y="5157192"/>
            <a:ext cx="740908" cy="400110"/>
          </a:xfrm>
          <a:prstGeom prst="rect">
            <a:avLst/>
          </a:prstGeom>
          <a:noFill/>
        </p:spPr>
        <p:txBody>
          <a:bodyPr wrap="none" rtlCol="0">
            <a:spAutoFit/>
          </a:bodyPr>
          <a:lstStyle/>
          <a:p>
            <a:pPr algn="ctr"/>
            <a:r>
              <a:rPr lang="es-ES" sz="1000" dirty="0" err="1" smtClean="0"/>
              <a:t>Instagram</a:t>
            </a:r>
            <a:r>
              <a:rPr lang="es-ES" sz="1000" dirty="0" smtClean="0"/>
              <a:t>:</a:t>
            </a:r>
            <a:br>
              <a:rPr lang="es-ES" sz="1000" dirty="0" smtClean="0"/>
            </a:br>
            <a:r>
              <a:rPr lang="es-ES" sz="1000" dirty="0" smtClean="0"/>
              <a:t>8 años</a:t>
            </a:r>
            <a:endParaRPr lang="es-ES" sz="1000" dirty="0"/>
          </a:p>
        </p:txBody>
      </p:sp>
      <p:cxnSp>
        <p:nvCxnSpPr>
          <p:cNvPr id="26" name="25 Conector recto"/>
          <p:cNvCxnSpPr/>
          <p:nvPr/>
        </p:nvCxnSpPr>
        <p:spPr>
          <a:xfrm>
            <a:off x="5378297" y="620688"/>
            <a:ext cx="0" cy="3384376"/>
          </a:xfrm>
          <a:prstGeom prst="line">
            <a:avLst/>
          </a:prstGeom>
          <a:ln>
            <a:solidFill>
              <a:srgbClr val="2C6244"/>
            </a:solidFill>
          </a:ln>
        </p:spPr>
        <p:style>
          <a:lnRef idx="2">
            <a:schemeClr val="accent1"/>
          </a:lnRef>
          <a:fillRef idx="0">
            <a:schemeClr val="accent1"/>
          </a:fillRef>
          <a:effectRef idx="1">
            <a:schemeClr val="accent1"/>
          </a:effectRef>
          <a:fontRef idx="minor">
            <a:schemeClr val="tx1"/>
          </a:fontRef>
        </p:style>
      </p:cxnSp>
      <p:sp>
        <p:nvSpPr>
          <p:cNvPr id="28" name="27 CuadroTexto"/>
          <p:cNvSpPr txBox="1"/>
          <p:nvPr/>
        </p:nvSpPr>
        <p:spPr>
          <a:xfrm>
            <a:off x="5450305" y="548680"/>
            <a:ext cx="447558" cy="246221"/>
          </a:xfrm>
          <a:prstGeom prst="rect">
            <a:avLst/>
          </a:prstGeom>
          <a:noFill/>
        </p:spPr>
        <p:txBody>
          <a:bodyPr wrap="none" rtlCol="0">
            <a:spAutoFit/>
          </a:bodyPr>
          <a:lstStyle/>
          <a:p>
            <a:r>
              <a:rPr lang="es-ES" sz="1000" b="1" dirty="0" smtClean="0"/>
              <a:t>1945</a:t>
            </a:r>
            <a:endParaRPr lang="es-ES" sz="1000" b="1" dirty="0"/>
          </a:p>
        </p:txBody>
      </p:sp>
      <p:sp>
        <p:nvSpPr>
          <p:cNvPr id="29" name="28 CuadroTexto"/>
          <p:cNvSpPr txBox="1"/>
          <p:nvPr/>
        </p:nvSpPr>
        <p:spPr>
          <a:xfrm>
            <a:off x="5450305" y="1124744"/>
            <a:ext cx="447558" cy="246221"/>
          </a:xfrm>
          <a:prstGeom prst="rect">
            <a:avLst/>
          </a:prstGeom>
          <a:noFill/>
        </p:spPr>
        <p:txBody>
          <a:bodyPr wrap="none" rtlCol="0">
            <a:spAutoFit/>
          </a:bodyPr>
          <a:lstStyle/>
          <a:p>
            <a:r>
              <a:rPr lang="es-ES" sz="1000" b="1" dirty="0" smtClean="0"/>
              <a:t>1956</a:t>
            </a:r>
            <a:endParaRPr lang="es-ES" sz="1000" b="1" dirty="0"/>
          </a:p>
        </p:txBody>
      </p:sp>
      <p:sp>
        <p:nvSpPr>
          <p:cNvPr id="30" name="29 CuadroTexto"/>
          <p:cNvSpPr txBox="1"/>
          <p:nvPr/>
        </p:nvSpPr>
        <p:spPr>
          <a:xfrm>
            <a:off x="5450305" y="1628800"/>
            <a:ext cx="447558" cy="246221"/>
          </a:xfrm>
          <a:prstGeom prst="rect">
            <a:avLst/>
          </a:prstGeom>
          <a:noFill/>
        </p:spPr>
        <p:txBody>
          <a:bodyPr wrap="none" rtlCol="0">
            <a:spAutoFit/>
          </a:bodyPr>
          <a:lstStyle/>
          <a:p>
            <a:r>
              <a:rPr lang="es-ES" sz="1000" b="1" dirty="0" smtClean="0"/>
              <a:t>1972</a:t>
            </a:r>
            <a:endParaRPr lang="es-ES" sz="1000" b="1" dirty="0"/>
          </a:p>
        </p:txBody>
      </p:sp>
      <p:sp>
        <p:nvSpPr>
          <p:cNvPr id="31" name="30 CuadroTexto"/>
          <p:cNvSpPr txBox="1"/>
          <p:nvPr/>
        </p:nvSpPr>
        <p:spPr>
          <a:xfrm>
            <a:off x="5450305" y="2060848"/>
            <a:ext cx="447558" cy="246221"/>
          </a:xfrm>
          <a:prstGeom prst="rect">
            <a:avLst/>
          </a:prstGeom>
          <a:noFill/>
        </p:spPr>
        <p:txBody>
          <a:bodyPr wrap="none" rtlCol="0">
            <a:spAutoFit/>
          </a:bodyPr>
          <a:lstStyle/>
          <a:p>
            <a:r>
              <a:rPr lang="es-ES" sz="1000" b="1" dirty="0" smtClean="0"/>
              <a:t>1977</a:t>
            </a:r>
            <a:endParaRPr lang="es-ES" sz="1000" b="1" dirty="0"/>
          </a:p>
        </p:txBody>
      </p:sp>
      <p:sp>
        <p:nvSpPr>
          <p:cNvPr id="32" name="31 CuadroTexto"/>
          <p:cNvSpPr txBox="1"/>
          <p:nvPr/>
        </p:nvSpPr>
        <p:spPr>
          <a:xfrm>
            <a:off x="5450305" y="2894747"/>
            <a:ext cx="447558" cy="246221"/>
          </a:xfrm>
          <a:prstGeom prst="rect">
            <a:avLst/>
          </a:prstGeom>
          <a:noFill/>
        </p:spPr>
        <p:txBody>
          <a:bodyPr wrap="none" rtlCol="0">
            <a:spAutoFit/>
          </a:bodyPr>
          <a:lstStyle/>
          <a:p>
            <a:r>
              <a:rPr lang="es-ES" sz="1000" b="1" dirty="0" smtClean="0"/>
              <a:t>1997</a:t>
            </a:r>
            <a:endParaRPr lang="es-ES" sz="1000" b="1" dirty="0"/>
          </a:p>
        </p:txBody>
      </p:sp>
      <p:sp>
        <p:nvSpPr>
          <p:cNvPr id="36" name="35 CuadroTexto"/>
          <p:cNvSpPr txBox="1"/>
          <p:nvPr/>
        </p:nvSpPr>
        <p:spPr>
          <a:xfrm>
            <a:off x="5450305" y="3212976"/>
            <a:ext cx="476412" cy="246221"/>
          </a:xfrm>
          <a:prstGeom prst="rect">
            <a:avLst/>
          </a:prstGeom>
          <a:noFill/>
        </p:spPr>
        <p:txBody>
          <a:bodyPr wrap="none" rtlCol="0">
            <a:spAutoFit/>
          </a:bodyPr>
          <a:lstStyle/>
          <a:p>
            <a:r>
              <a:rPr lang="es-ES" sz="1000" b="1" dirty="0" smtClean="0"/>
              <a:t>2000 </a:t>
            </a:r>
            <a:endParaRPr lang="es-ES" sz="1000" b="1" dirty="0"/>
          </a:p>
        </p:txBody>
      </p:sp>
      <p:pic>
        <p:nvPicPr>
          <p:cNvPr id="66562" name="Picture 2" descr="dispositivos internet prevision millones"/>
          <p:cNvPicPr>
            <a:picLocks noChangeAspect="1" noChangeArrowheads="1"/>
          </p:cNvPicPr>
          <p:nvPr/>
        </p:nvPicPr>
        <p:blipFill>
          <a:blip r:embed="rId3" cstate="print"/>
          <a:srcRect/>
          <a:stretch>
            <a:fillRect/>
          </a:stretch>
        </p:blipFill>
        <p:spPr bwMode="auto">
          <a:xfrm>
            <a:off x="6228184" y="4077072"/>
            <a:ext cx="2736304" cy="1683880"/>
          </a:xfrm>
          <a:prstGeom prst="rect">
            <a:avLst/>
          </a:prstGeom>
          <a:noFill/>
        </p:spPr>
      </p:pic>
      <p:sp>
        <p:nvSpPr>
          <p:cNvPr id="66564" name="AutoShape 4" descr="Resultado de imagen para dibujo famil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66566" name="AutoShape 6" descr="Resultado de imagen para dibujo famil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66570" name="Picture 10" descr="Resultado de imagen para brecha digital familias"/>
          <p:cNvPicPr>
            <a:picLocks noChangeAspect="1" noChangeArrowheads="1"/>
          </p:cNvPicPr>
          <p:nvPr/>
        </p:nvPicPr>
        <p:blipFill>
          <a:blip r:embed="rId4" cstate="print"/>
          <a:srcRect/>
          <a:stretch>
            <a:fillRect/>
          </a:stretch>
        </p:blipFill>
        <p:spPr bwMode="auto">
          <a:xfrm>
            <a:off x="6660232" y="908720"/>
            <a:ext cx="2207458" cy="2448272"/>
          </a:xfrm>
          <a:prstGeom prst="rect">
            <a:avLst/>
          </a:prstGeom>
          <a:noFill/>
        </p:spPr>
      </p:pic>
      <p:pic>
        <p:nvPicPr>
          <p:cNvPr id="66572" name="Picture 12" descr="Resultado de imagen para dibujo abuelo"/>
          <p:cNvPicPr>
            <a:picLocks noChangeAspect="1" noChangeArrowheads="1"/>
          </p:cNvPicPr>
          <p:nvPr/>
        </p:nvPicPr>
        <p:blipFill>
          <a:blip r:embed="rId5" cstate="print"/>
          <a:srcRect/>
          <a:stretch>
            <a:fillRect/>
          </a:stretch>
        </p:blipFill>
        <p:spPr bwMode="auto">
          <a:xfrm>
            <a:off x="4355976" y="288032"/>
            <a:ext cx="978384" cy="692696"/>
          </a:xfrm>
          <a:prstGeom prst="rect">
            <a:avLst/>
          </a:prstGeom>
          <a:noFill/>
        </p:spPr>
      </p:pic>
      <p:pic>
        <p:nvPicPr>
          <p:cNvPr id="66574" name="Picture 14" descr="Resultado de imagen para dibujo padres"/>
          <p:cNvPicPr>
            <a:picLocks noChangeAspect="1" noChangeArrowheads="1"/>
          </p:cNvPicPr>
          <p:nvPr/>
        </p:nvPicPr>
        <p:blipFill>
          <a:blip r:embed="rId6" cstate="print"/>
          <a:srcRect/>
          <a:stretch>
            <a:fillRect/>
          </a:stretch>
        </p:blipFill>
        <p:spPr bwMode="auto">
          <a:xfrm>
            <a:off x="5940152" y="1700808"/>
            <a:ext cx="720080" cy="960107"/>
          </a:xfrm>
          <a:prstGeom prst="rect">
            <a:avLst/>
          </a:prstGeom>
          <a:noFill/>
        </p:spPr>
      </p:pic>
      <p:pic>
        <p:nvPicPr>
          <p:cNvPr id="66576" name="Picture 16" descr="Resultado de imagen para dibujo joven movil"/>
          <p:cNvPicPr>
            <a:picLocks noChangeAspect="1" noChangeArrowheads="1"/>
          </p:cNvPicPr>
          <p:nvPr/>
        </p:nvPicPr>
        <p:blipFill>
          <a:blip r:embed="rId7" cstate="print"/>
          <a:srcRect/>
          <a:stretch>
            <a:fillRect/>
          </a:stretch>
        </p:blipFill>
        <p:spPr bwMode="auto">
          <a:xfrm>
            <a:off x="5423135" y="4437112"/>
            <a:ext cx="805049" cy="936104"/>
          </a:xfrm>
          <a:prstGeom prst="rect">
            <a:avLst/>
          </a:prstGeom>
          <a:noFill/>
        </p:spPr>
      </p:pic>
      <p:sp>
        <p:nvSpPr>
          <p:cNvPr id="27" name="26 CuadroTexto"/>
          <p:cNvSpPr txBox="1"/>
          <p:nvPr/>
        </p:nvSpPr>
        <p:spPr>
          <a:xfrm>
            <a:off x="5436096" y="3933056"/>
            <a:ext cx="447558" cy="246221"/>
          </a:xfrm>
          <a:prstGeom prst="rect">
            <a:avLst/>
          </a:prstGeom>
          <a:noFill/>
        </p:spPr>
        <p:txBody>
          <a:bodyPr wrap="none" rtlCol="0">
            <a:spAutoFit/>
          </a:bodyPr>
          <a:lstStyle/>
          <a:p>
            <a:r>
              <a:rPr lang="es-ES" sz="1000" b="1" dirty="0" smtClean="0">
                <a:solidFill>
                  <a:srgbClr val="FF0000"/>
                </a:solidFill>
              </a:rPr>
              <a:t>2007</a:t>
            </a:r>
            <a:endParaRPr lang="es-ES" sz="1000" b="1" dirty="0">
              <a:solidFill>
                <a:srgbClr val="FF00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riángulo isósceles"/>
          <p:cNvSpPr/>
          <p:nvPr/>
        </p:nvSpPr>
        <p:spPr>
          <a:xfrm>
            <a:off x="3328225" y="1484784"/>
            <a:ext cx="2251887" cy="2304256"/>
          </a:xfrm>
          <a:prstGeom prst="triangle">
            <a:avLst/>
          </a:prstGeom>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algn="ctr"/>
            <a:r>
              <a:rPr lang="es-ES" sz="1400" dirty="0" smtClean="0"/>
              <a:t>RIESGOS</a:t>
            </a:r>
          </a:p>
          <a:p>
            <a:pPr algn="ctr"/>
            <a:r>
              <a:rPr lang="es-ES" sz="1400" dirty="0" smtClean="0"/>
              <a:t>SEGURIDAD</a:t>
            </a:r>
            <a:endParaRPr lang="es-ES" sz="1400" dirty="0"/>
          </a:p>
        </p:txBody>
      </p:sp>
      <p:sp>
        <p:nvSpPr>
          <p:cNvPr id="7" name="6 CuadroTexto"/>
          <p:cNvSpPr txBox="1"/>
          <p:nvPr/>
        </p:nvSpPr>
        <p:spPr>
          <a:xfrm>
            <a:off x="1859058" y="3491716"/>
            <a:ext cx="1416798" cy="369332"/>
          </a:xfrm>
          <a:prstGeom prst="rect">
            <a:avLst/>
          </a:prstGeom>
          <a:noFill/>
        </p:spPr>
        <p:txBody>
          <a:bodyPr wrap="none" rtlCol="0">
            <a:spAutoFit/>
          </a:bodyPr>
          <a:lstStyle/>
          <a:p>
            <a:r>
              <a:rPr lang="es-ES" dirty="0" smtClean="0"/>
              <a:t>Percepciones</a:t>
            </a:r>
            <a:endParaRPr lang="es-ES" dirty="0"/>
          </a:p>
        </p:txBody>
      </p:sp>
      <p:sp>
        <p:nvSpPr>
          <p:cNvPr id="9" name="8 CuadroTexto"/>
          <p:cNvSpPr txBox="1"/>
          <p:nvPr/>
        </p:nvSpPr>
        <p:spPr>
          <a:xfrm>
            <a:off x="5596478" y="3501008"/>
            <a:ext cx="991746" cy="646331"/>
          </a:xfrm>
          <a:prstGeom prst="rect">
            <a:avLst/>
          </a:prstGeom>
          <a:noFill/>
        </p:spPr>
        <p:txBody>
          <a:bodyPr wrap="none" rtlCol="0">
            <a:spAutoFit/>
          </a:bodyPr>
          <a:lstStyle/>
          <a:p>
            <a:r>
              <a:rPr lang="es-ES" dirty="0" smtClean="0"/>
              <a:t>Realidad</a:t>
            </a:r>
          </a:p>
          <a:p>
            <a:endParaRPr lang="es-ES" dirty="0"/>
          </a:p>
        </p:txBody>
      </p:sp>
      <p:sp>
        <p:nvSpPr>
          <p:cNvPr id="10" name="9 CuadroTexto"/>
          <p:cNvSpPr txBox="1"/>
          <p:nvPr/>
        </p:nvSpPr>
        <p:spPr>
          <a:xfrm>
            <a:off x="3851920" y="1012666"/>
            <a:ext cx="1176130" cy="400110"/>
          </a:xfrm>
          <a:prstGeom prst="rect">
            <a:avLst/>
          </a:prstGeom>
          <a:noFill/>
        </p:spPr>
        <p:txBody>
          <a:bodyPr wrap="square" rtlCol="0">
            <a:spAutoFit/>
          </a:bodyPr>
          <a:lstStyle/>
          <a:p>
            <a:pPr algn="ctr"/>
            <a:r>
              <a:rPr lang="es-ES" sz="2000" dirty="0" smtClean="0"/>
              <a:t>Modelos</a:t>
            </a:r>
            <a:endParaRPr lang="es-ES" sz="2000" dirty="0"/>
          </a:p>
        </p:txBody>
      </p:sp>
      <p:pic>
        <p:nvPicPr>
          <p:cNvPr id="65540" name="Picture 4" descr="Imagen relacionada"/>
          <p:cNvPicPr>
            <a:picLocks noChangeAspect="1" noChangeArrowheads="1"/>
          </p:cNvPicPr>
          <p:nvPr/>
        </p:nvPicPr>
        <p:blipFill>
          <a:blip r:embed="rId2" cstate="print"/>
          <a:srcRect t="23100" r="33851"/>
          <a:stretch>
            <a:fillRect/>
          </a:stretch>
        </p:blipFill>
        <p:spPr bwMode="auto">
          <a:xfrm>
            <a:off x="899592" y="4121408"/>
            <a:ext cx="2354771" cy="1539840"/>
          </a:xfrm>
          <a:prstGeom prst="rect">
            <a:avLst/>
          </a:prstGeom>
          <a:noFill/>
        </p:spPr>
      </p:pic>
      <p:pic>
        <p:nvPicPr>
          <p:cNvPr id="65541" name="Picture 5"/>
          <p:cNvPicPr>
            <a:picLocks noChangeAspect="1" noChangeArrowheads="1"/>
          </p:cNvPicPr>
          <p:nvPr/>
        </p:nvPicPr>
        <p:blipFill>
          <a:blip r:embed="rId3" cstate="print"/>
          <a:srcRect l="39463" t="27060" r="1439" b="48484"/>
          <a:stretch>
            <a:fillRect/>
          </a:stretch>
        </p:blipFill>
        <p:spPr bwMode="auto">
          <a:xfrm>
            <a:off x="323528" y="332656"/>
            <a:ext cx="3384376" cy="772274"/>
          </a:xfrm>
          <a:prstGeom prst="rect">
            <a:avLst/>
          </a:prstGeom>
          <a:noFill/>
          <a:ln w="9525">
            <a:noFill/>
            <a:miter lim="800000"/>
            <a:headEnd/>
            <a:tailEnd/>
          </a:ln>
        </p:spPr>
      </p:pic>
      <p:pic>
        <p:nvPicPr>
          <p:cNvPr id="65542" name="Picture 6"/>
          <p:cNvPicPr>
            <a:picLocks noChangeAspect="1" noChangeArrowheads="1"/>
          </p:cNvPicPr>
          <p:nvPr/>
        </p:nvPicPr>
        <p:blipFill>
          <a:blip r:embed="rId4" cstate="print"/>
          <a:srcRect l="397" t="68334" r="50024" b="6490"/>
          <a:stretch>
            <a:fillRect/>
          </a:stretch>
        </p:blipFill>
        <p:spPr bwMode="auto">
          <a:xfrm>
            <a:off x="395536" y="1124744"/>
            <a:ext cx="3240360" cy="907301"/>
          </a:xfrm>
          <a:prstGeom prst="rect">
            <a:avLst/>
          </a:prstGeom>
          <a:noFill/>
          <a:ln w="9525">
            <a:noFill/>
            <a:miter lim="800000"/>
            <a:headEnd/>
            <a:tailEnd/>
          </a:ln>
        </p:spPr>
      </p:pic>
      <p:pic>
        <p:nvPicPr>
          <p:cNvPr id="65544" name="Picture 8" descr="Resultado de imagen para como viajaban en coche en los años 70"/>
          <p:cNvPicPr>
            <a:picLocks noChangeAspect="1" noChangeArrowheads="1"/>
          </p:cNvPicPr>
          <p:nvPr/>
        </p:nvPicPr>
        <p:blipFill>
          <a:blip r:embed="rId5" cstate="print"/>
          <a:srcRect/>
          <a:stretch>
            <a:fillRect/>
          </a:stretch>
        </p:blipFill>
        <p:spPr bwMode="auto">
          <a:xfrm>
            <a:off x="6012160" y="168908"/>
            <a:ext cx="1758890" cy="1171860"/>
          </a:xfrm>
          <a:prstGeom prst="rect">
            <a:avLst/>
          </a:prstGeom>
          <a:noFill/>
        </p:spPr>
      </p:pic>
      <p:pic>
        <p:nvPicPr>
          <p:cNvPr id="65546" name="Picture 10" descr="Resultado de imagen para seguridad coches"/>
          <p:cNvPicPr>
            <a:picLocks noChangeAspect="1" noChangeArrowheads="1"/>
          </p:cNvPicPr>
          <p:nvPr/>
        </p:nvPicPr>
        <p:blipFill>
          <a:blip r:embed="rId6" cstate="print"/>
          <a:srcRect/>
          <a:stretch>
            <a:fillRect/>
          </a:stretch>
        </p:blipFill>
        <p:spPr bwMode="auto">
          <a:xfrm>
            <a:off x="6084168" y="1358770"/>
            <a:ext cx="1608179" cy="1206134"/>
          </a:xfrm>
          <a:prstGeom prst="rect">
            <a:avLst/>
          </a:prstGeom>
          <a:noFill/>
        </p:spPr>
      </p:pic>
      <p:pic>
        <p:nvPicPr>
          <p:cNvPr id="65547" name="Picture 11"/>
          <p:cNvPicPr>
            <a:picLocks noChangeAspect="1" noChangeArrowheads="1"/>
          </p:cNvPicPr>
          <p:nvPr/>
        </p:nvPicPr>
        <p:blipFill>
          <a:blip r:embed="rId7" cstate="print"/>
          <a:srcRect l="29137" t="20007" r="22826" b="18542"/>
          <a:stretch>
            <a:fillRect/>
          </a:stretch>
        </p:blipFill>
        <p:spPr bwMode="auto">
          <a:xfrm>
            <a:off x="5508104" y="3923381"/>
            <a:ext cx="2771800" cy="195389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sz="quarter" idx="10"/>
          </p:nvPr>
        </p:nvSpPr>
        <p:spPr/>
        <p:txBody>
          <a:bodyPr/>
          <a:lstStyle/>
          <a:p>
            <a:pPr marL="0" indent="0">
              <a:buNone/>
            </a:pPr>
            <a:r>
              <a:rPr lang="es-ES" dirty="0" smtClean="0"/>
              <a:t>RELATO</a:t>
            </a:r>
            <a:endParaRPr lang="es-ES" dirty="0"/>
          </a:p>
        </p:txBody>
      </p:sp>
      <p:sp>
        <p:nvSpPr>
          <p:cNvPr id="4" name="3 Marcador de texto"/>
          <p:cNvSpPr>
            <a:spLocks noGrp="1"/>
          </p:cNvSpPr>
          <p:nvPr>
            <p:ph type="body" sz="quarter" idx="11"/>
          </p:nvPr>
        </p:nvSpPr>
        <p:spPr/>
        <p:txBody>
          <a:bodyPr/>
          <a:lstStyle/>
          <a:p>
            <a:endParaRPr lang="es-ES"/>
          </a:p>
        </p:txBody>
      </p:sp>
      <p:cxnSp>
        <p:nvCxnSpPr>
          <p:cNvPr id="6" name="Conector recto 5"/>
          <p:cNvCxnSpPr/>
          <p:nvPr/>
        </p:nvCxnSpPr>
        <p:spPr>
          <a:xfrm flipH="1">
            <a:off x="611560" y="1373893"/>
            <a:ext cx="1944216" cy="760684"/>
          </a:xfrm>
          <a:prstGeom prst="line">
            <a:avLst/>
          </a:prstGeom>
        </p:spPr>
        <p:style>
          <a:lnRef idx="2">
            <a:schemeClr val="accent1"/>
          </a:lnRef>
          <a:fillRef idx="0">
            <a:schemeClr val="accent1"/>
          </a:fillRef>
          <a:effectRef idx="1">
            <a:schemeClr val="accent1"/>
          </a:effectRef>
          <a:fontRef idx="minor">
            <a:schemeClr val="tx1"/>
          </a:fontRef>
        </p:style>
      </p:cxnSp>
      <p:pic>
        <p:nvPicPr>
          <p:cNvPr id="5" name="Imagen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35696" y="1916833"/>
            <a:ext cx="5566140" cy="4041328"/>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arcador de texto 8"/>
          <p:cNvSpPr>
            <a:spLocks noGrp="1"/>
          </p:cNvSpPr>
          <p:nvPr>
            <p:ph type="body" sz="quarter" idx="11"/>
          </p:nvPr>
        </p:nvSpPr>
        <p:spPr/>
        <p:txBody>
          <a:bodyPr/>
          <a:lstStyle/>
          <a:p>
            <a:r>
              <a:rPr lang="es-ES" dirty="0"/>
              <a:t>Objetivos del </a:t>
            </a:r>
            <a:r>
              <a:rPr lang="es-ES" dirty="0" smtClean="0"/>
              <a:t>taller</a:t>
            </a:r>
            <a:endParaRPr lang="es-ES" dirty="0"/>
          </a:p>
        </p:txBody>
      </p:sp>
      <p:pic>
        <p:nvPicPr>
          <p:cNvPr id="6" name="5 Imagen" descr="Suicidio_acoso.jpg"/>
          <p:cNvPicPr>
            <a:picLocks noChangeAspect="1"/>
          </p:cNvPicPr>
          <p:nvPr/>
        </p:nvPicPr>
        <p:blipFill>
          <a:blip r:embed="rId3" cstate="print"/>
          <a:srcRect r="40536"/>
          <a:stretch>
            <a:fillRect/>
          </a:stretch>
        </p:blipFill>
        <p:spPr>
          <a:xfrm>
            <a:off x="539552" y="188640"/>
            <a:ext cx="3960440" cy="4693096"/>
          </a:xfrm>
          <a:prstGeom prst="rect">
            <a:avLst/>
          </a:prstGeom>
        </p:spPr>
      </p:pic>
      <p:pic>
        <p:nvPicPr>
          <p:cNvPr id="8" name="7 Imagen" descr="Abandono escolar.jpg"/>
          <p:cNvPicPr>
            <a:picLocks noChangeAspect="1"/>
          </p:cNvPicPr>
          <p:nvPr/>
        </p:nvPicPr>
        <p:blipFill>
          <a:blip r:embed="rId4" cstate="print"/>
          <a:stretch>
            <a:fillRect/>
          </a:stretch>
        </p:blipFill>
        <p:spPr>
          <a:xfrm>
            <a:off x="4716016" y="1628800"/>
            <a:ext cx="4153917" cy="4077072"/>
          </a:xfrm>
          <a:prstGeom prst="rect">
            <a:avLst/>
          </a:prstGeom>
        </p:spPr>
      </p:pic>
    </p:spTree>
    <p:extLst>
      <p:ext uri="{BB962C8B-B14F-4D97-AF65-F5344CB8AC3E}">
        <p14:creationId xmlns:p14="http://schemas.microsoft.com/office/powerpoint/2010/main" xmlns="" val="5399782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Violencia de género.jpg"/>
          <p:cNvPicPr>
            <a:picLocks noGrp="1" noChangeAspect="1"/>
          </p:cNvPicPr>
          <p:nvPr>
            <p:ph sz="quarter" idx="10"/>
          </p:nvPr>
        </p:nvPicPr>
        <p:blipFill>
          <a:blip r:embed="rId2" cstate="print"/>
          <a:stretch>
            <a:fillRect/>
          </a:stretch>
        </p:blipFill>
        <p:spPr>
          <a:xfrm>
            <a:off x="467544" y="549250"/>
            <a:ext cx="2918275" cy="4679950"/>
          </a:xfrm>
        </p:spPr>
      </p:pic>
      <p:sp>
        <p:nvSpPr>
          <p:cNvPr id="4" name="3 Marcador de texto"/>
          <p:cNvSpPr>
            <a:spLocks noGrp="1"/>
          </p:cNvSpPr>
          <p:nvPr>
            <p:ph type="body" sz="quarter" idx="11"/>
          </p:nvPr>
        </p:nvSpPr>
        <p:spPr/>
        <p:txBody>
          <a:bodyPr/>
          <a:lstStyle/>
          <a:p>
            <a:endParaRPr lang="es-ES"/>
          </a:p>
        </p:txBody>
      </p:sp>
      <p:pic>
        <p:nvPicPr>
          <p:cNvPr id="6" name="5 Imagen" descr="Violencia de género II.jpg"/>
          <p:cNvPicPr>
            <a:picLocks noChangeAspect="1"/>
          </p:cNvPicPr>
          <p:nvPr/>
        </p:nvPicPr>
        <p:blipFill>
          <a:blip r:embed="rId3" cstate="print"/>
          <a:stretch>
            <a:fillRect/>
          </a:stretch>
        </p:blipFill>
        <p:spPr>
          <a:xfrm>
            <a:off x="3755291" y="1080120"/>
            <a:ext cx="4705141" cy="4941168"/>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SW ESPIA.jpg"/>
          <p:cNvPicPr>
            <a:picLocks noGrp="1" noChangeAspect="1"/>
          </p:cNvPicPr>
          <p:nvPr>
            <p:ph sz="quarter" idx="10"/>
          </p:nvPr>
        </p:nvPicPr>
        <p:blipFill>
          <a:blip r:embed="rId2" cstate="print"/>
          <a:stretch>
            <a:fillRect/>
          </a:stretch>
        </p:blipFill>
        <p:spPr>
          <a:xfrm>
            <a:off x="251520" y="476672"/>
            <a:ext cx="4311488" cy="4320480"/>
          </a:xfrm>
        </p:spPr>
      </p:pic>
      <p:sp>
        <p:nvSpPr>
          <p:cNvPr id="4" name="3 Marcador de texto"/>
          <p:cNvSpPr>
            <a:spLocks noGrp="1"/>
          </p:cNvSpPr>
          <p:nvPr>
            <p:ph type="body" sz="quarter" idx="11"/>
          </p:nvPr>
        </p:nvSpPr>
        <p:spPr/>
        <p:txBody>
          <a:bodyPr/>
          <a:lstStyle/>
          <a:p>
            <a:endParaRPr lang="es-ES"/>
          </a:p>
        </p:txBody>
      </p:sp>
      <p:pic>
        <p:nvPicPr>
          <p:cNvPr id="6" name="5 Imagen" descr="SW ESPIA II.jpg"/>
          <p:cNvPicPr>
            <a:picLocks noChangeAspect="1"/>
          </p:cNvPicPr>
          <p:nvPr/>
        </p:nvPicPr>
        <p:blipFill>
          <a:blip r:embed="rId3" cstate="print"/>
          <a:stretch>
            <a:fillRect/>
          </a:stretch>
        </p:blipFill>
        <p:spPr>
          <a:xfrm>
            <a:off x="4716016" y="1196752"/>
            <a:ext cx="4190719" cy="450912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Acoso_nadieasalvo.jpg"/>
          <p:cNvPicPr>
            <a:picLocks noGrp="1" noChangeAspect="1"/>
          </p:cNvPicPr>
          <p:nvPr>
            <p:ph sz="quarter" idx="10"/>
          </p:nvPr>
        </p:nvPicPr>
        <p:blipFill>
          <a:blip r:embed="rId2" cstate="print"/>
          <a:stretch>
            <a:fillRect/>
          </a:stretch>
        </p:blipFill>
        <p:spPr>
          <a:xfrm>
            <a:off x="323528" y="116632"/>
            <a:ext cx="5359989" cy="4679950"/>
          </a:xfrm>
        </p:spPr>
      </p:pic>
      <p:sp>
        <p:nvSpPr>
          <p:cNvPr id="4" name="3 Marcador de texto"/>
          <p:cNvSpPr>
            <a:spLocks noGrp="1"/>
          </p:cNvSpPr>
          <p:nvPr>
            <p:ph type="body" sz="quarter" idx="11"/>
          </p:nvPr>
        </p:nvSpPr>
        <p:spPr/>
        <p:txBody>
          <a:bodyPr/>
          <a:lstStyle/>
          <a:p>
            <a:endParaRPr lang="es-ES"/>
          </a:p>
        </p:txBody>
      </p:sp>
      <p:pic>
        <p:nvPicPr>
          <p:cNvPr id="6" name="5 Imagen" descr="Justicia.jpg"/>
          <p:cNvPicPr>
            <a:picLocks noChangeAspect="1"/>
          </p:cNvPicPr>
          <p:nvPr/>
        </p:nvPicPr>
        <p:blipFill>
          <a:blip r:embed="rId3" cstate="print"/>
          <a:srcRect t="6897"/>
          <a:stretch>
            <a:fillRect/>
          </a:stretch>
        </p:blipFill>
        <p:spPr>
          <a:xfrm>
            <a:off x="4499992" y="1873011"/>
            <a:ext cx="3816424" cy="4220285"/>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Terrorismo.jpg"/>
          <p:cNvPicPr>
            <a:picLocks noGrp="1" noChangeAspect="1"/>
          </p:cNvPicPr>
          <p:nvPr>
            <p:ph sz="quarter" idx="10"/>
          </p:nvPr>
        </p:nvPicPr>
        <p:blipFill>
          <a:blip r:embed="rId2" cstate="print"/>
          <a:stretch>
            <a:fillRect/>
          </a:stretch>
        </p:blipFill>
        <p:spPr>
          <a:xfrm>
            <a:off x="1495524" y="692696"/>
            <a:ext cx="6172820" cy="4679950"/>
          </a:xfrm>
        </p:spPr>
      </p:pic>
      <p:sp>
        <p:nvSpPr>
          <p:cNvPr id="4" name="3 Marcador de texto"/>
          <p:cNvSpPr>
            <a:spLocks noGrp="1"/>
          </p:cNvSpPr>
          <p:nvPr>
            <p:ph type="body" sz="quarter" idx="11"/>
          </p:nvPr>
        </p:nvSpPr>
        <p:spPr/>
        <p:txBody>
          <a:bodyPr/>
          <a:lstStyle/>
          <a:p>
            <a:endParaRPr lang="es-E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Peleas_redes_Sociales.jpg"/>
          <p:cNvPicPr>
            <a:picLocks noGrp="1" noChangeAspect="1"/>
          </p:cNvPicPr>
          <p:nvPr>
            <p:ph sz="quarter" idx="10"/>
          </p:nvPr>
        </p:nvPicPr>
        <p:blipFill>
          <a:blip r:embed="rId2" cstate="print"/>
          <a:stretch>
            <a:fillRect/>
          </a:stretch>
        </p:blipFill>
        <p:spPr>
          <a:xfrm>
            <a:off x="323528" y="405234"/>
            <a:ext cx="4288732" cy="4679950"/>
          </a:xfrm>
        </p:spPr>
      </p:pic>
      <p:sp>
        <p:nvSpPr>
          <p:cNvPr id="4" name="3 Marcador de texto"/>
          <p:cNvSpPr>
            <a:spLocks noGrp="1"/>
          </p:cNvSpPr>
          <p:nvPr>
            <p:ph type="body" sz="quarter" idx="11"/>
          </p:nvPr>
        </p:nvSpPr>
        <p:spPr/>
        <p:txBody>
          <a:bodyPr/>
          <a:lstStyle/>
          <a:p>
            <a:endParaRPr lang="es-ES"/>
          </a:p>
        </p:txBody>
      </p:sp>
      <p:pic>
        <p:nvPicPr>
          <p:cNvPr id="6" name="5 Imagen" descr="Niñas.jpg"/>
          <p:cNvPicPr>
            <a:picLocks noChangeAspect="1"/>
          </p:cNvPicPr>
          <p:nvPr/>
        </p:nvPicPr>
        <p:blipFill>
          <a:blip r:embed="rId3" cstate="print"/>
          <a:srcRect r="6462"/>
          <a:stretch>
            <a:fillRect/>
          </a:stretch>
        </p:blipFill>
        <p:spPr>
          <a:xfrm>
            <a:off x="4860032" y="1692956"/>
            <a:ext cx="4104456" cy="4184316"/>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Acoso_violación.jpg"/>
          <p:cNvPicPr>
            <a:picLocks noGrp="1" noChangeAspect="1"/>
          </p:cNvPicPr>
          <p:nvPr>
            <p:ph sz="quarter" idx="10"/>
          </p:nvPr>
        </p:nvPicPr>
        <p:blipFill>
          <a:blip r:embed="rId2" cstate="print"/>
          <a:stretch>
            <a:fillRect/>
          </a:stretch>
        </p:blipFill>
        <p:spPr>
          <a:xfrm>
            <a:off x="1589073" y="620688"/>
            <a:ext cx="6079271" cy="4679950"/>
          </a:xfrm>
        </p:spPr>
      </p:pic>
      <p:sp>
        <p:nvSpPr>
          <p:cNvPr id="4" name="3 Marcador de texto"/>
          <p:cNvSpPr>
            <a:spLocks noGrp="1"/>
          </p:cNvSpPr>
          <p:nvPr>
            <p:ph type="body" sz="quarter" idx="11"/>
          </p:nvPr>
        </p:nvSpPr>
        <p:spPr/>
        <p:txBody>
          <a:bodyPr/>
          <a:lstStyle/>
          <a:p>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ibercooperantes1">
  <a:themeElements>
    <a:clrScheme name="INCIBE">
      <a:dk1>
        <a:sysClr val="windowText" lastClr="000000"/>
      </a:dk1>
      <a:lt1>
        <a:sysClr val="window" lastClr="FFFFFF"/>
      </a:lt1>
      <a:dk2>
        <a:srgbClr val="E73137"/>
      </a:dk2>
      <a:lt2>
        <a:srgbClr val="BFBFBF"/>
      </a:lt2>
      <a:accent1>
        <a:srgbClr val="E73137"/>
      </a:accent1>
      <a:accent2>
        <a:srgbClr val="68757E"/>
      </a:accent2>
      <a:accent3>
        <a:srgbClr val="FFDD00"/>
      </a:accent3>
      <a:accent4>
        <a:srgbClr val="0070C0"/>
      </a:accent4>
      <a:accent5>
        <a:srgbClr val="8AA2AF"/>
      </a:accent5>
      <a:accent6>
        <a:srgbClr val="BFBFBF"/>
      </a:accent6>
      <a:hlink>
        <a:srgbClr val="E1120D"/>
      </a:hlink>
      <a:folHlink>
        <a:srgbClr val="000000"/>
      </a:folHlink>
    </a:clrScheme>
    <a:fontScheme name="INCIB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73137"/>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Cibercooperantes1" id="{CFA64011-C6D7-47C9-925A-DD6834B7B9FF}" vid="{15211357-A4BC-4424-A0FE-6EB178105B03}"/>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38</Words>
  <Application>Microsoft Office PowerPoint</Application>
  <PresentationFormat>Presentación en pantalla (4:3)</PresentationFormat>
  <Paragraphs>22</Paragraphs>
  <Slides>12</Slides>
  <Notes>2</Notes>
  <HiddenSlides>0</HiddenSlides>
  <MMClips>0</MMClips>
  <ScaleCrop>false</ScaleCrop>
  <HeadingPairs>
    <vt:vector size="4" baseType="variant">
      <vt:variant>
        <vt:lpstr>Tema</vt:lpstr>
      </vt:variant>
      <vt:variant>
        <vt:i4>1</vt:i4>
      </vt:variant>
      <vt:variant>
        <vt:lpstr>Títulos de diapositiva</vt:lpstr>
      </vt:variant>
      <vt:variant>
        <vt:i4>12</vt:i4>
      </vt:variant>
    </vt:vector>
  </HeadingPairs>
  <TitlesOfParts>
    <vt:vector size="13" baseType="lpstr">
      <vt:lpstr>Cibercooperantes1</vt:lpstr>
      <vt:lpstr>Introducción</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2016-04-08T12:00:20Z</dcterms:created>
  <dcterms:modified xsi:type="dcterms:W3CDTF">2018-03-25T12:03:03Z</dcterms:modified>
</cp:coreProperties>
</file>