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commentAuthors.xml" ContentType="application/vnd.openxmlformats-officedocument.presentationml.commentAuthors+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14"/>
  </p:notesMasterIdLst>
  <p:handoutMasterIdLst>
    <p:handoutMasterId r:id="rId15"/>
  </p:handoutMasterIdLst>
  <p:sldIdLst>
    <p:sldId id="259" r:id="rId2"/>
    <p:sldId id="399" r:id="rId3"/>
    <p:sldId id="398" r:id="rId4"/>
    <p:sldId id="402" r:id="rId5"/>
    <p:sldId id="410" r:id="rId6"/>
    <p:sldId id="272" r:id="rId7"/>
    <p:sldId id="404" r:id="rId8"/>
    <p:sldId id="405" r:id="rId9"/>
    <p:sldId id="406" r:id="rId10"/>
    <p:sldId id="407" r:id="rId11"/>
    <p:sldId id="408" r:id="rId12"/>
    <p:sldId id="409"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C6244"/>
    <a:srgbClr val="DD3137"/>
    <a:srgbClr val="BFBFBF"/>
    <a:srgbClr val="F4E9E9"/>
    <a:srgbClr val="C2CDE1"/>
    <a:srgbClr val="8064A2"/>
    <a:srgbClr val="9BBB59"/>
    <a:srgbClr val="C0504D"/>
    <a:srgbClr val="4BACC6"/>
    <a:srgbClr val="F7964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61" autoAdjust="0"/>
    <p:restoredTop sz="96187" autoAdjust="0"/>
  </p:normalViewPr>
  <p:slideViewPr>
    <p:cSldViewPr>
      <p:cViewPr varScale="1">
        <p:scale>
          <a:sx n="109" d="100"/>
          <a:sy n="109" d="100"/>
        </p:scale>
        <p:origin x="-1590" y="-90"/>
      </p:cViewPr>
      <p:guideLst>
        <p:guide orient="horz" pos="2160"/>
        <p:guide pos="2880"/>
      </p:guideLst>
    </p:cSldViewPr>
  </p:slideViewPr>
  <p:outlineViewPr>
    <p:cViewPr>
      <p:scale>
        <a:sx n="33" d="100"/>
        <a:sy n="33" d="100"/>
      </p:scale>
      <p:origin x="0" y="-564"/>
    </p:cViewPr>
  </p:outlineViewPr>
  <p:notesTextViewPr>
    <p:cViewPr>
      <p:scale>
        <a:sx n="75" d="100"/>
        <a:sy n="75" d="100"/>
      </p:scale>
      <p:origin x="0" y="0"/>
    </p:cViewPr>
  </p:notesTextViewPr>
  <p:notesViewPr>
    <p:cSldViewPr>
      <p:cViewPr varScale="1">
        <p:scale>
          <a:sx n="80" d="100"/>
          <a:sy n="80" d="100"/>
        </p:scale>
        <p:origin x="1998"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25/03/2018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xmlns=""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25/03/2018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xmlns=""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xmlns=""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6</a:t>
            </a:fld>
            <a:endParaRPr lang="es-ES"/>
          </a:p>
        </p:txBody>
      </p:sp>
    </p:spTree>
    <p:extLst>
      <p:ext uri="{BB962C8B-B14F-4D97-AF65-F5344CB8AC3E}">
        <p14:creationId xmlns:p14="http://schemas.microsoft.com/office/powerpoint/2010/main" xmlns="" val="1671008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smtClean="0"/>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xmlns="" val="2434053055"/>
      </p:ext>
    </p:extLst>
  </p:cSld>
  <p:clrMapOvr>
    <a:masterClrMapping/>
  </p:clrMapOvr>
  <p:timing>
    <p:tnLst>
      <p:par>
        <p:cTn id="1" dur="indefinite" restart="never" nodeType="tmRoot"/>
      </p:par>
    </p:tnLst>
  </p:timing>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smtClean="0"/>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smtClean="0"/>
              <a:t> </a:t>
            </a:r>
            <a:endParaRPr lang="es-ES" sz="1200" dirty="0"/>
          </a:p>
        </p:txBody>
      </p:sp>
      <p:pic>
        <p:nvPicPr>
          <p:cNvPr id="8" name="Imagen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smtClean="0"/>
              <a:t>Haga clic para modificar el estilo de texto del patrón</a:t>
            </a:r>
          </a:p>
        </p:txBody>
      </p:sp>
    </p:spTree>
    <p:extLst>
      <p:ext uri="{BB962C8B-B14F-4D97-AF65-F5344CB8AC3E}">
        <p14:creationId xmlns:p14="http://schemas.microsoft.com/office/powerpoint/2010/main" xmlns="" val="1760687091"/>
      </p:ext>
    </p:extLst>
  </p:cSld>
  <p:clrMapOvr>
    <a:masterClrMapping/>
  </p:clrMapOvr>
  <p:timing>
    <p:tnLst>
      <p:par>
        <p:cTn id="1" dur="indefinite" restart="never" nodeType="tmRoot"/>
      </p:par>
    </p:tnLst>
  </p:timing>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smtClean="0">
                <a:solidFill>
                  <a:schemeClr val="bg1"/>
                </a:solidFill>
              </a:rPr>
              <a:t>Gracias por su atención</a:t>
            </a:r>
            <a:endParaRPr lang="en-US" sz="3600" b="1" dirty="0">
              <a:solidFill>
                <a:schemeClr val="bg1"/>
              </a:solidFill>
            </a:endParaRP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smtClean="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smtClean="0">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smtClean="0">
                <a:solidFill>
                  <a:prstClr val="white"/>
                </a:solidFill>
                <a:latin typeface="Trebuchet MS" pitchFamily="34" charset="0"/>
              </a:rPr>
              <a:t>contacto@is4k.es</a:t>
            </a:r>
            <a:endParaRPr lang="es-ES" sz="1600" dirty="0">
              <a:solidFill>
                <a:prstClr val="white"/>
              </a:solidFill>
              <a:latin typeface="Trebuchet MS" pitchFamily="34" charset="0"/>
            </a:endParaRP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smtClean="0">
                  <a:solidFill>
                    <a:schemeClr val="bg1">
                      <a:lumMod val="65000"/>
                    </a:schemeClr>
                  </a:solidFill>
                  <a:latin typeface="Trebuchet MS" pitchFamily="34" charset="0"/>
                </a:rPr>
                <a:t>Internet Segura </a:t>
              </a:r>
              <a:r>
                <a:rPr lang="es-ES" sz="1700" b="1" dirty="0" err="1" smtClean="0">
                  <a:solidFill>
                    <a:schemeClr val="bg1">
                      <a:lumMod val="65000"/>
                    </a:schemeClr>
                  </a:solidFill>
                  <a:latin typeface="Trebuchet MS" pitchFamily="34" charset="0"/>
                </a:rPr>
                <a:t>for</a:t>
              </a:r>
              <a:r>
                <a:rPr lang="es-ES" sz="1700" b="1" dirty="0" smtClean="0">
                  <a:solidFill>
                    <a:schemeClr val="bg1">
                      <a:lumMod val="65000"/>
                    </a:schemeClr>
                  </a:solidFill>
                  <a:latin typeface="Trebuchet MS" pitchFamily="34" charset="0"/>
                </a:rPr>
                <a:t> </a:t>
              </a:r>
              <a:r>
                <a:rPr lang="es-ES" sz="1700" b="1" dirty="0" err="1" smtClean="0">
                  <a:solidFill>
                    <a:schemeClr val="bg1">
                      <a:lumMod val="65000"/>
                    </a:schemeClr>
                  </a:solidFill>
                  <a:latin typeface="Trebuchet MS" pitchFamily="34" charset="0"/>
                </a:rPr>
                <a:t>Kids</a:t>
              </a:r>
              <a:endParaRPr lang="es-ES" sz="1700" b="1" dirty="0" smtClean="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smtClean="0">
                <a:solidFill>
                  <a:schemeClr val="bg1">
                    <a:lumMod val="65000"/>
                  </a:schemeClr>
                </a:solidFill>
                <a:latin typeface="Trebuchet MS" pitchFamily="34" charset="0"/>
              </a:endParaRPr>
            </a:p>
            <a:p>
              <a:pPr>
                <a:lnSpc>
                  <a:spcPct val="100000"/>
                </a:lnSpc>
              </a:pPr>
              <a:r>
                <a:rPr lang="es-ES" sz="1700" b="1" dirty="0" smtClean="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xmlns="" val="2289420907"/>
      </p:ext>
    </p:extLst>
  </p:cSld>
  <p:clrMapOvr>
    <a:masterClrMapping/>
  </p:clrMapOvr>
  <p:timing>
    <p:tnLst>
      <p:par>
        <p:cTn id="1" dur="indefinite" restart="never" nodeType="tmRoot"/>
      </p:par>
    </p:tnLst>
  </p:timing>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smtClean="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smtClean="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smtClean="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xmlns=""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timing>
    <p:tnLst>
      <p:par>
        <p:cTn id="1" dur="indefinite" restart="never" nodeType="tmRoot"/>
      </p:par>
    </p:tnLst>
  </p:timing>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gif"/><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smtClean="0"/>
              <a:t>Introducción</a:t>
            </a:r>
            <a:endParaRPr lang="es-ES" dirty="0"/>
          </a:p>
        </p:txBody>
      </p:sp>
    </p:spTree>
    <p:extLst>
      <p:ext uri="{BB962C8B-B14F-4D97-AF65-F5344CB8AC3E}">
        <p14:creationId xmlns:p14="http://schemas.microsoft.com/office/powerpoint/2010/main" xmlns="" val="1430954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26181" t="17234" r="41138" b="2968"/>
          <a:stretch>
            <a:fillRect/>
          </a:stretch>
        </p:blipFill>
        <p:spPr bwMode="auto">
          <a:xfrm>
            <a:off x="-4105596" y="620688"/>
            <a:ext cx="3565028" cy="4896544"/>
          </a:xfrm>
          <a:prstGeom prst="rect">
            <a:avLst/>
          </a:prstGeom>
          <a:noFill/>
          <a:ln w="9525">
            <a:noFill/>
            <a:miter lim="800000"/>
            <a:headEnd/>
            <a:tailEnd/>
          </a:ln>
        </p:spPr>
      </p:pic>
      <p:pic>
        <p:nvPicPr>
          <p:cNvPr id="1028" name="Picture 4" descr="Resultado de imagen para riesgos internet"/>
          <p:cNvPicPr>
            <a:picLocks noChangeAspect="1" noChangeArrowheads="1"/>
          </p:cNvPicPr>
          <p:nvPr/>
        </p:nvPicPr>
        <p:blipFill>
          <a:blip r:embed="rId3" cstate="print"/>
          <a:srcRect/>
          <a:stretch>
            <a:fillRect/>
          </a:stretch>
        </p:blipFill>
        <p:spPr bwMode="auto">
          <a:xfrm>
            <a:off x="1328936" y="556270"/>
            <a:ext cx="2667000" cy="2152650"/>
          </a:xfrm>
          <a:prstGeom prst="rect">
            <a:avLst/>
          </a:prstGeom>
          <a:noFill/>
        </p:spPr>
      </p:pic>
      <p:pic>
        <p:nvPicPr>
          <p:cNvPr id="1030" name="Picture 6" descr="Resultado de imagen para riesgos internet"/>
          <p:cNvPicPr>
            <a:picLocks noChangeAspect="1" noChangeArrowheads="1"/>
          </p:cNvPicPr>
          <p:nvPr/>
        </p:nvPicPr>
        <p:blipFill>
          <a:blip r:embed="rId4" cstate="print"/>
          <a:srcRect l="12600" r="11801"/>
          <a:stretch>
            <a:fillRect/>
          </a:stretch>
        </p:blipFill>
        <p:spPr bwMode="auto">
          <a:xfrm>
            <a:off x="5220072" y="548680"/>
            <a:ext cx="2520280" cy="2500313"/>
          </a:xfrm>
          <a:prstGeom prst="rect">
            <a:avLst/>
          </a:prstGeom>
          <a:noFill/>
        </p:spPr>
      </p:pic>
      <p:pic>
        <p:nvPicPr>
          <p:cNvPr id="1032" name="Picture 8" descr="Resultado de imagen para riesgos internet"/>
          <p:cNvPicPr>
            <a:picLocks noChangeAspect="1" noChangeArrowheads="1"/>
          </p:cNvPicPr>
          <p:nvPr/>
        </p:nvPicPr>
        <p:blipFill>
          <a:blip r:embed="rId5" cstate="print"/>
          <a:srcRect/>
          <a:stretch>
            <a:fillRect/>
          </a:stretch>
        </p:blipFill>
        <p:spPr bwMode="auto">
          <a:xfrm>
            <a:off x="3473177" y="116633"/>
            <a:ext cx="2106935" cy="1578168"/>
          </a:xfrm>
          <a:prstGeom prst="rect">
            <a:avLst/>
          </a:prstGeom>
          <a:noFill/>
        </p:spPr>
      </p:pic>
      <p:pic>
        <p:nvPicPr>
          <p:cNvPr id="1034" name="Picture 10" descr="Resultado de imagen para grooming internet"/>
          <p:cNvPicPr>
            <a:picLocks noChangeAspect="1" noChangeArrowheads="1"/>
          </p:cNvPicPr>
          <p:nvPr/>
        </p:nvPicPr>
        <p:blipFill>
          <a:blip r:embed="rId6" cstate="print"/>
          <a:srcRect l="13860" t="5349" r="26921" b="12633"/>
          <a:stretch>
            <a:fillRect/>
          </a:stretch>
        </p:blipFill>
        <p:spPr bwMode="auto">
          <a:xfrm>
            <a:off x="3563888" y="1556792"/>
            <a:ext cx="1912908" cy="1872208"/>
          </a:xfrm>
          <a:prstGeom prst="rect">
            <a:avLst/>
          </a:prstGeom>
          <a:noFill/>
        </p:spPr>
      </p:pic>
      <p:sp>
        <p:nvSpPr>
          <p:cNvPr id="10" name="9 Marcador de texto"/>
          <p:cNvSpPr>
            <a:spLocks noGrp="1"/>
          </p:cNvSpPr>
          <p:nvPr>
            <p:ph type="body" sz="quarter" idx="11"/>
          </p:nvPr>
        </p:nvSpPr>
        <p:spPr/>
        <p:txBody>
          <a:bodyPr/>
          <a:lstStyle/>
          <a:p>
            <a:endParaRPr lang="es-ES" dirty="0"/>
          </a:p>
        </p:txBody>
      </p:sp>
      <p:pic>
        <p:nvPicPr>
          <p:cNvPr id="1036" name="Picture 12" descr="Resultado de imagen para cosas buenas del internet"/>
          <p:cNvPicPr>
            <a:picLocks noChangeAspect="1" noChangeArrowheads="1"/>
          </p:cNvPicPr>
          <p:nvPr/>
        </p:nvPicPr>
        <p:blipFill>
          <a:blip r:embed="rId7" cstate="print"/>
          <a:srcRect/>
          <a:stretch>
            <a:fillRect/>
          </a:stretch>
        </p:blipFill>
        <p:spPr bwMode="auto">
          <a:xfrm>
            <a:off x="6084168" y="4191102"/>
            <a:ext cx="2147392" cy="1758178"/>
          </a:xfrm>
          <a:prstGeom prst="rect">
            <a:avLst/>
          </a:prstGeom>
          <a:noFill/>
        </p:spPr>
      </p:pic>
      <p:sp>
        <p:nvSpPr>
          <p:cNvPr id="1038" name="AutoShape 14"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0" name="AutoShape 16"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2" name="AutoShape 18"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44" name="Picture 20" descr="Resultado de imagen para ventajas internet"/>
          <p:cNvPicPr>
            <a:picLocks noChangeAspect="1" noChangeArrowheads="1"/>
          </p:cNvPicPr>
          <p:nvPr/>
        </p:nvPicPr>
        <p:blipFill>
          <a:blip r:embed="rId8" cstate="print"/>
          <a:srcRect/>
          <a:stretch>
            <a:fillRect/>
          </a:stretch>
        </p:blipFill>
        <p:spPr bwMode="auto">
          <a:xfrm>
            <a:off x="3500164" y="4005064"/>
            <a:ext cx="1935932" cy="1935932"/>
          </a:xfrm>
          <a:prstGeom prst="rect">
            <a:avLst/>
          </a:prstGeom>
          <a:noFill/>
        </p:spPr>
      </p:pic>
      <p:sp>
        <p:nvSpPr>
          <p:cNvPr id="1046" name="AutoShape 22"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8" name="AutoShape 24"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0" name="AutoShape 26"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2" name="AutoShape 28"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54" name="Picture 30" descr="Resultado de imagen para ventajas internet"/>
          <p:cNvPicPr>
            <a:picLocks noChangeAspect="1" noChangeArrowheads="1"/>
          </p:cNvPicPr>
          <p:nvPr/>
        </p:nvPicPr>
        <p:blipFill>
          <a:blip r:embed="rId9" cstate="print"/>
          <a:srcRect/>
          <a:stretch>
            <a:fillRect/>
          </a:stretch>
        </p:blipFill>
        <p:spPr bwMode="auto">
          <a:xfrm>
            <a:off x="683568" y="4035895"/>
            <a:ext cx="2228850" cy="2057401"/>
          </a:xfrm>
          <a:prstGeom prst="rect">
            <a:avLst/>
          </a:prstGeom>
          <a:noFill/>
        </p:spPr>
      </p:pic>
      <p:cxnSp>
        <p:nvCxnSpPr>
          <p:cNvPr id="22" name="21 Conector recto"/>
          <p:cNvCxnSpPr/>
          <p:nvPr/>
        </p:nvCxnSpPr>
        <p:spPr>
          <a:xfrm>
            <a:off x="1979712" y="3645024"/>
            <a:ext cx="6552728" cy="0"/>
          </a:xfrm>
          <a:prstGeom prst="line">
            <a:avLst/>
          </a:prstGeom>
        </p:spPr>
        <p:style>
          <a:lnRef idx="2">
            <a:schemeClr val="accent1"/>
          </a:lnRef>
          <a:fillRef idx="0">
            <a:schemeClr val="accent1"/>
          </a:fillRef>
          <a:effectRef idx="1">
            <a:schemeClr val="accent1"/>
          </a:effectRef>
          <a:fontRef idx="minor">
            <a:schemeClr val="tx1"/>
          </a:fontRef>
        </p:style>
      </p:cxnSp>
      <p:pic>
        <p:nvPicPr>
          <p:cNvPr id="1056" name="Picture 32" descr="Resultado de imagen para ventajas internet"/>
          <p:cNvPicPr>
            <a:picLocks noChangeAspect="1" noChangeArrowheads="1"/>
          </p:cNvPicPr>
          <p:nvPr/>
        </p:nvPicPr>
        <p:blipFill>
          <a:blip r:embed="rId10" cstate="print"/>
          <a:srcRect/>
          <a:stretch>
            <a:fillRect/>
          </a:stretch>
        </p:blipFill>
        <p:spPr bwMode="auto">
          <a:xfrm>
            <a:off x="467544" y="3385763"/>
            <a:ext cx="1432248" cy="47528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pic>
        <p:nvPicPr>
          <p:cNvPr id="7" name="6 Marcador de contenido" descr="infografía-de-la-historia-de-internet.jpg"/>
          <p:cNvPicPr>
            <a:picLocks noGrp="1" noChangeAspect="1"/>
          </p:cNvPicPr>
          <p:nvPr>
            <p:ph sz="quarter" idx="10"/>
          </p:nvPr>
        </p:nvPicPr>
        <p:blipFill>
          <a:blip r:embed="rId2" cstate="print"/>
          <a:stretch>
            <a:fillRect/>
          </a:stretch>
        </p:blipFill>
        <p:spPr>
          <a:xfrm>
            <a:off x="179512" y="332656"/>
            <a:ext cx="4003415" cy="5544616"/>
          </a:xfrm>
        </p:spPr>
      </p:pic>
      <p:cxnSp>
        <p:nvCxnSpPr>
          <p:cNvPr id="9" name="8 Conector recto"/>
          <p:cNvCxnSpPr/>
          <p:nvPr/>
        </p:nvCxnSpPr>
        <p:spPr>
          <a:xfrm>
            <a:off x="5378297" y="4149080"/>
            <a:ext cx="0" cy="144016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a:off x="4211960" y="1340768"/>
            <a:ext cx="1166337" cy="2808312"/>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flipV="1">
            <a:off x="4211960" y="5589240"/>
            <a:ext cx="1166337" cy="144016"/>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18 CuadroTexto"/>
          <p:cNvSpPr txBox="1"/>
          <p:nvPr/>
        </p:nvSpPr>
        <p:spPr>
          <a:xfrm>
            <a:off x="4370185" y="4365104"/>
            <a:ext cx="780983" cy="246221"/>
          </a:xfrm>
          <a:prstGeom prst="rect">
            <a:avLst/>
          </a:prstGeom>
          <a:noFill/>
        </p:spPr>
        <p:txBody>
          <a:bodyPr wrap="none" rtlCol="0">
            <a:spAutoFit/>
          </a:bodyPr>
          <a:lstStyle/>
          <a:p>
            <a:r>
              <a:rPr lang="es-ES" sz="1000" dirty="0" smtClean="0"/>
              <a:t>RS: 13 años</a:t>
            </a:r>
            <a:endParaRPr lang="es-ES" sz="1000" dirty="0"/>
          </a:p>
        </p:txBody>
      </p:sp>
      <p:sp>
        <p:nvSpPr>
          <p:cNvPr id="20" name="19 CuadroTexto"/>
          <p:cNvSpPr txBox="1"/>
          <p:nvPr/>
        </p:nvSpPr>
        <p:spPr>
          <a:xfrm>
            <a:off x="4298177" y="3974867"/>
            <a:ext cx="926857" cy="246221"/>
          </a:xfrm>
          <a:prstGeom prst="rect">
            <a:avLst/>
          </a:prstGeom>
          <a:noFill/>
        </p:spPr>
        <p:txBody>
          <a:bodyPr wrap="none" rtlCol="0">
            <a:spAutoFit/>
          </a:bodyPr>
          <a:lstStyle/>
          <a:p>
            <a:r>
              <a:rPr lang="es-ES" sz="1000" dirty="0" err="1" smtClean="0"/>
              <a:t>www</a:t>
            </a:r>
            <a:r>
              <a:rPr lang="es-ES" sz="1000" dirty="0" smtClean="0"/>
              <a:t>: 25 años</a:t>
            </a:r>
            <a:endParaRPr lang="es-ES" sz="1000" dirty="0"/>
          </a:p>
        </p:txBody>
      </p:sp>
      <p:sp>
        <p:nvSpPr>
          <p:cNvPr id="21" name="20 CuadroTexto"/>
          <p:cNvSpPr txBox="1"/>
          <p:nvPr/>
        </p:nvSpPr>
        <p:spPr>
          <a:xfrm>
            <a:off x="4144466" y="4725144"/>
            <a:ext cx="1271503" cy="400110"/>
          </a:xfrm>
          <a:prstGeom prst="rect">
            <a:avLst/>
          </a:prstGeom>
          <a:noFill/>
        </p:spPr>
        <p:txBody>
          <a:bodyPr wrap="none" rtlCol="0">
            <a:spAutoFit/>
          </a:bodyPr>
          <a:lstStyle/>
          <a:p>
            <a:pPr algn="ctr"/>
            <a:r>
              <a:rPr lang="es-ES" sz="1000" dirty="0" err="1" smtClean="0"/>
              <a:t>Whatsapp</a:t>
            </a:r>
            <a:r>
              <a:rPr lang="es-ES" sz="1000" dirty="0" smtClean="0"/>
              <a:t> y </a:t>
            </a:r>
            <a:r>
              <a:rPr lang="es-ES" sz="1000" dirty="0" err="1" smtClean="0"/>
              <a:t>Twitter</a:t>
            </a:r>
            <a:r>
              <a:rPr lang="es-ES" sz="1000" dirty="0" smtClean="0"/>
              <a:t>: </a:t>
            </a:r>
            <a:br>
              <a:rPr lang="es-ES" sz="1000" dirty="0" smtClean="0"/>
            </a:br>
            <a:r>
              <a:rPr lang="es-ES" sz="1000" dirty="0" smtClean="0"/>
              <a:t>9 años</a:t>
            </a:r>
            <a:endParaRPr lang="es-ES" sz="1000" dirty="0"/>
          </a:p>
        </p:txBody>
      </p:sp>
      <p:sp>
        <p:nvSpPr>
          <p:cNvPr id="23" name="22 CuadroTexto"/>
          <p:cNvSpPr txBox="1"/>
          <p:nvPr/>
        </p:nvSpPr>
        <p:spPr>
          <a:xfrm>
            <a:off x="4370185" y="5157192"/>
            <a:ext cx="740908" cy="400110"/>
          </a:xfrm>
          <a:prstGeom prst="rect">
            <a:avLst/>
          </a:prstGeom>
          <a:noFill/>
        </p:spPr>
        <p:txBody>
          <a:bodyPr wrap="none" rtlCol="0">
            <a:spAutoFit/>
          </a:bodyPr>
          <a:lstStyle/>
          <a:p>
            <a:pPr algn="ctr"/>
            <a:r>
              <a:rPr lang="es-ES" sz="1000" dirty="0" err="1" smtClean="0"/>
              <a:t>Instagram</a:t>
            </a:r>
            <a:r>
              <a:rPr lang="es-ES" sz="1000" dirty="0" smtClean="0"/>
              <a:t>:</a:t>
            </a:r>
            <a:br>
              <a:rPr lang="es-ES" sz="1000" dirty="0" smtClean="0"/>
            </a:br>
            <a:r>
              <a:rPr lang="es-ES" sz="1000" dirty="0" smtClean="0"/>
              <a:t>8 años</a:t>
            </a:r>
            <a:endParaRPr lang="es-ES" sz="1000" dirty="0"/>
          </a:p>
        </p:txBody>
      </p:sp>
      <p:cxnSp>
        <p:nvCxnSpPr>
          <p:cNvPr id="26" name="25 Conector recto"/>
          <p:cNvCxnSpPr/>
          <p:nvPr/>
        </p:nvCxnSpPr>
        <p:spPr>
          <a:xfrm>
            <a:off x="5378297" y="620688"/>
            <a:ext cx="0" cy="3384376"/>
          </a:xfrm>
          <a:prstGeom prst="line">
            <a:avLst/>
          </a:prstGeom>
          <a:ln>
            <a:solidFill>
              <a:srgbClr val="2C6244"/>
            </a:solidFill>
          </a:ln>
        </p:spPr>
        <p:style>
          <a:lnRef idx="2">
            <a:schemeClr val="accent1"/>
          </a:lnRef>
          <a:fillRef idx="0">
            <a:schemeClr val="accent1"/>
          </a:fillRef>
          <a:effectRef idx="1">
            <a:schemeClr val="accent1"/>
          </a:effectRef>
          <a:fontRef idx="minor">
            <a:schemeClr val="tx1"/>
          </a:fontRef>
        </p:style>
      </p:cxnSp>
      <p:sp>
        <p:nvSpPr>
          <p:cNvPr id="28" name="27 CuadroTexto"/>
          <p:cNvSpPr txBox="1"/>
          <p:nvPr/>
        </p:nvSpPr>
        <p:spPr>
          <a:xfrm>
            <a:off x="5450305" y="548680"/>
            <a:ext cx="447558" cy="246221"/>
          </a:xfrm>
          <a:prstGeom prst="rect">
            <a:avLst/>
          </a:prstGeom>
          <a:noFill/>
        </p:spPr>
        <p:txBody>
          <a:bodyPr wrap="none" rtlCol="0">
            <a:spAutoFit/>
          </a:bodyPr>
          <a:lstStyle/>
          <a:p>
            <a:r>
              <a:rPr lang="es-ES" sz="1000" b="1" dirty="0" smtClean="0"/>
              <a:t>1945</a:t>
            </a:r>
            <a:endParaRPr lang="es-ES" sz="1000" b="1" dirty="0"/>
          </a:p>
        </p:txBody>
      </p:sp>
      <p:sp>
        <p:nvSpPr>
          <p:cNvPr id="29" name="28 CuadroTexto"/>
          <p:cNvSpPr txBox="1"/>
          <p:nvPr/>
        </p:nvSpPr>
        <p:spPr>
          <a:xfrm>
            <a:off x="5450305" y="1124744"/>
            <a:ext cx="447558" cy="246221"/>
          </a:xfrm>
          <a:prstGeom prst="rect">
            <a:avLst/>
          </a:prstGeom>
          <a:noFill/>
        </p:spPr>
        <p:txBody>
          <a:bodyPr wrap="none" rtlCol="0">
            <a:spAutoFit/>
          </a:bodyPr>
          <a:lstStyle/>
          <a:p>
            <a:r>
              <a:rPr lang="es-ES" sz="1000" b="1" dirty="0" smtClean="0"/>
              <a:t>1956</a:t>
            </a:r>
            <a:endParaRPr lang="es-ES" sz="1000" b="1" dirty="0"/>
          </a:p>
        </p:txBody>
      </p:sp>
      <p:sp>
        <p:nvSpPr>
          <p:cNvPr id="30" name="29 CuadroTexto"/>
          <p:cNvSpPr txBox="1"/>
          <p:nvPr/>
        </p:nvSpPr>
        <p:spPr>
          <a:xfrm>
            <a:off x="5450305" y="1628800"/>
            <a:ext cx="447558" cy="246221"/>
          </a:xfrm>
          <a:prstGeom prst="rect">
            <a:avLst/>
          </a:prstGeom>
          <a:noFill/>
        </p:spPr>
        <p:txBody>
          <a:bodyPr wrap="none" rtlCol="0">
            <a:spAutoFit/>
          </a:bodyPr>
          <a:lstStyle/>
          <a:p>
            <a:r>
              <a:rPr lang="es-ES" sz="1000" b="1" dirty="0" smtClean="0"/>
              <a:t>1972</a:t>
            </a:r>
            <a:endParaRPr lang="es-ES" sz="1000" b="1" dirty="0"/>
          </a:p>
        </p:txBody>
      </p:sp>
      <p:sp>
        <p:nvSpPr>
          <p:cNvPr id="31" name="30 CuadroTexto"/>
          <p:cNvSpPr txBox="1"/>
          <p:nvPr/>
        </p:nvSpPr>
        <p:spPr>
          <a:xfrm>
            <a:off x="5450305" y="2060848"/>
            <a:ext cx="447558" cy="246221"/>
          </a:xfrm>
          <a:prstGeom prst="rect">
            <a:avLst/>
          </a:prstGeom>
          <a:noFill/>
        </p:spPr>
        <p:txBody>
          <a:bodyPr wrap="none" rtlCol="0">
            <a:spAutoFit/>
          </a:bodyPr>
          <a:lstStyle/>
          <a:p>
            <a:r>
              <a:rPr lang="es-ES" sz="1000" b="1" dirty="0" smtClean="0"/>
              <a:t>1977</a:t>
            </a:r>
            <a:endParaRPr lang="es-ES" sz="1000" b="1" dirty="0"/>
          </a:p>
        </p:txBody>
      </p:sp>
      <p:sp>
        <p:nvSpPr>
          <p:cNvPr id="32" name="31 CuadroTexto"/>
          <p:cNvSpPr txBox="1"/>
          <p:nvPr/>
        </p:nvSpPr>
        <p:spPr>
          <a:xfrm>
            <a:off x="5450305" y="2894747"/>
            <a:ext cx="447558" cy="246221"/>
          </a:xfrm>
          <a:prstGeom prst="rect">
            <a:avLst/>
          </a:prstGeom>
          <a:noFill/>
        </p:spPr>
        <p:txBody>
          <a:bodyPr wrap="none" rtlCol="0">
            <a:spAutoFit/>
          </a:bodyPr>
          <a:lstStyle/>
          <a:p>
            <a:r>
              <a:rPr lang="es-ES" sz="1000" b="1" dirty="0" smtClean="0"/>
              <a:t>1997</a:t>
            </a:r>
            <a:endParaRPr lang="es-ES" sz="1000" b="1" dirty="0"/>
          </a:p>
        </p:txBody>
      </p:sp>
      <p:sp>
        <p:nvSpPr>
          <p:cNvPr id="36" name="35 CuadroTexto"/>
          <p:cNvSpPr txBox="1"/>
          <p:nvPr/>
        </p:nvSpPr>
        <p:spPr>
          <a:xfrm>
            <a:off x="5450305" y="3212976"/>
            <a:ext cx="476412" cy="246221"/>
          </a:xfrm>
          <a:prstGeom prst="rect">
            <a:avLst/>
          </a:prstGeom>
          <a:noFill/>
        </p:spPr>
        <p:txBody>
          <a:bodyPr wrap="none" rtlCol="0">
            <a:spAutoFit/>
          </a:bodyPr>
          <a:lstStyle/>
          <a:p>
            <a:r>
              <a:rPr lang="es-ES" sz="1000" b="1" dirty="0" smtClean="0"/>
              <a:t>2000 </a:t>
            </a:r>
            <a:endParaRPr lang="es-ES" sz="1000" b="1" dirty="0"/>
          </a:p>
        </p:txBody>
      </p:sp>
      <p:pic>
        <p:nvPicPr>
          <p:cNvPr id="66562" name="Picture 2" descr="dispositivos internet prevision millones"/>
          <p:cNvPicPr>
            <a:picLocks noChangeAspect="1" noChangeArrowheads="1"/>
          </p:cNvPicPr>
          <p:nvPr/>
        </p:nvPicPr>
        <p:blipFill>
          <a:blip r:embed="rId3" cstate="print"/>
          <a:srcRect/>
          <a:stretch>
            <a:fillRect/>
          </a:stretch>
        </p:blipFill>
        <p:spPr bwMode="auto">
          <a:xfrm>
            <a:off x="6228184" y="4077072"/>
            <a:ext cx="2736304" cy="1683880"/>
          </a:xfrm>
          <a:prstGeom prst="rect">
            <a:avLst/>
          </a:prstGeom>
          <a:noFill/>
        </p:spPr>
      </p:pic>
      <p:sp>
        <p:nvSpPr>
          <p:cNvPr id="66564" name="AutoShape 4"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6566" name="AutoShape 6"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6570" name="Picture 10" descr="Resultado de imagen para brecha digital familias"/>
          <p:cNvPicPr>
            <a:picLocks noChangeAspect="1" noChangeArrowheads="1"/>
          </p:cNvPicPr>
          <p:nvPr/>
        </p:nvPicPr>
        <p:blipFill>
          <a:blip r:embed="rId4" cstate="print"/>
          <a:srcRect/>
          <a:stretch>
            <a:fillRect/>
          </a:stretch>
        </p:blipFill>
        <p:spPr bwMode="auto">
          <a:xfrm>
            <a:off x="6660232" y="908720"/>
            <a:ext cx="2207458" cy="2448272"/>
          </a:xfrm>
          <a:prstGeom prst="rect">
            <a:avLst/>
          </a:prstGeom>
          <a:noFill/>
        </p:spPr>
      </p:pic>
      <p:pic>
        <p:nvPicPr>
          <p:cNvPr id="66572" name="Picture 12" descr="Resultado de imagen para dibujo abuelo"/>
          <p:cNvPicPr>
            <a:picLocks noChangeAspect="1" noChangeArrowheads="1"/>
          </p:cNvPicPr>
          <p:nvPr/>
        </p:nvPicPr>
        <p:blipFill>
          <a:blip r:embed="rId5" cstate="print"/>
          <a:srcRect/>
          <a:stretch>
            <a:fillRect/>
          </a:stretch>
        </p:blipFill>
        <p:spPr bwMode="auto">
          <a:xfrm>
            <a:off x="4355976" y="288032"/>
            <a:ext cx="978384" cy="692696"/>
          </a:xfrm>
          <a:prstGeom prst="rect">
            <a:avLst/>
          </a:prstGeom>
          <a:noFill/>
        </p:spPr>
      </p:pic>
      <p:pic>
        <p:nvPicPr>
          <p:cNvPr id="66574" name="Picture 14" descr="Resultado de imagen para dibujo padres"/>
          <p:cNvPicPr>
            <a:picLocks noChangeAspect="1" noChangeArrowheads="1"/>
          </p:cNvPicPr>
          <p:nvPr/>
        </p:nvPicPr>
        <p:blipFill>
          <a:blip r:embed="rId6" cstate="print"/>
          <a:srcRect/>
          <a:stretch>
            <a:fillRect/>
          </a:stretch>
        </p:blipFill>
        <p:spPr bwMode="auto">
          <a:xfrm>
            <a:off x="5940152" y="1700808"/>
            <a:ext cx="720080" cy="960107"/>
          </a:xfrm>
          <a:prstGeom prst="rect">
            <a:avLst/>
          </a:prstGeom>
          <a:noFill/>
        </p:spPr>
      </p:pic>
      <p:pic>
        <p:nvPicPr>
          <p:cNvPr id="66576" name="Picture 16" descr="Resultado de imagen para dibujo joven movil"/>
          <p:cNvPicPr>
            <a:picLocks noChangeAspect="1" noChangeArrowheads="1"/>
          </p:cNvPicPr>
          <p:nvPr/>
        </p:nvPicPr>
        <p:blipFill>
          <a:blip r:embed="rId7" cstate="print"/>
          <a:srcRect/>
          <a:stretch>
            <a:fillRect/>
          </a:stretch>
        </p:blipFill>
        <p:spPr bwMode="auto">
          <a:xfrm>
            <a:off x="5423135" y="4437112"/>
            <a:ext cx="805049" cy="936104"/>
          </a:xfrm>
          <a:prstGeom prst="rect">
            <a:avLst/>
          </a:prstGeom>
          <a:noFill/>
        </p:spPr>
      </p:pic>
      <p:sp>
        <p:nvSpPr>
          <p:cNvPr id="27" name="26 CuadroTexto"/>
          <p:cNvSpPr txBox="1"/>
          <p:nvPr/>
        </p:nvSpPr>
        <p:spPr>
          <a:xfrm>
            <a:off x="5436096" y="3933056"/>
            <a:ext cx="447558" cy="246221"/>
          </a:xfrm>
          <a:prstGeom prst="rect">
            <a:avLst/>
          </a:prstGeom>
          <a:noFill/>
        </p:spPr>
        <p:txBody>
          <a:bodyPr wrap="none" rtlCol="0">
            <a:spAutoFit/>
          </a:bodyPr>
          <a:lstStyle/>
          <a:p>
            <a:r>
              <a:rPr lang="es-ES" sz="1000" b="1" dirty="0" smtClean="0">
                <a:solidFill>
                  <a:srgbClr val="FF0000"/>
                </a:solidFill>
              </a:rPr>
              <a:t>2007</a:t>
            </a:r>
            <a:endParaRPr lang="es-ES" sz="1000" b="1"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riángulo isósceles"/>
          <p:cNvSpPr/>
          <p:nvPr/>
        </p:nvSpPr>
        <p:spPr>
          <a:xfrm>
            <a:off x="3328225" y="1484784"/>
            <a:ext cx="2251887" cy="2304256"/>
          </a:xfrm>
          <a:prstGeom prst="triangle">
            <a:avLst/>
          </a:prstGeom>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s-ES" sz="1400" dirty="0" smtClean="0"/>
              <a:t>RIESGOS</a:t>
            </a:r>
          </a:p>
          <a:p>
            <a:pPr algn="ctr"/>
            <a:r>
              <a:rPr lang="es-ES" sz="1400" dirty="0" smtClean="0"/>
              <a:t>SEGURIDAD</a:t>
            </a:r>
            <a:endParaRPr lang="es-ES" sz="1400" dirty="0"/>
          </a:p>
        </p:txBody>
      </p:sp>
      <p:sp>
        <p:nvSpPr>
          <p:cNvPr id="7" name="6 CuadroTexto"/>
          <p:cNvSpPr txBox="1"/>
          <p:nvPr/>
        </p:nvSpPr>
        <p:spPr>
          <a:xfrm>
            <a:off x="1859058" y="3491716"/>
            <a:ext cx="1416798" cy="369332"/>
          </a:xfrm>
          <a:prstGeom prst="rect">
            <a:avLst/>
          </a:prstGeom>
          <a:noFill/>
        </p:spPr>
        <p:txBody>
          <a:bodyPr wrap="none" rtlCol="0">
            <a:spAutoFit/>
          </a:bodyPr>
          <a:lstStyle/>
          <a:p>
            <a:r>
              <a:rPr lang="es-ES" dirty="0" smtClean="0"/>
              <a:t>Percepciones</a:t>
            </a:r>
            <a:endParaRPr lang="es-ES" dirty="0"/>
          </a:p>
        </p:txBody>
      </p:sp>
      <p:sp>
        <p:nvSpPr>
          <p:cNvPr id="9" name="8 CuadroTexto"/>
          <p:cNvSpPr txBox="1"/>
          <p:nvPr/>
        </p:nvSpPr>
        <p:spPr>
          <a:xfrm>
            <a:off x="5596478" y="3501008"/>
            <a:ext cx="991746" cy="646331"/>
          </a:xfrm>
          <a:prstGeom prst="rect">
            <a:avLst/>
          </a:prstGeom>
          <a:noFill/>
        </p:spPr>
        <p:txBody>
          <a:bodyPr wrap="none" rtlCol="0">
            <a:spAutoFit/>
          </a:bodyPr>
          <a:lstStyle/>
          <a:p>
            <a:r>
              <a:rPr lang="es-ES" dirty="0" smtClean="0"/>
              <a:t>Realidad</a:t>
            </a:r>
          </a:p>
          <a:p>
            <a:endParaRPr lang="es-ES" dirty="0"/>
          </a:p>
        </p:txBody>
      </p:sp>
      <p:sp>
        <p:nvSpPr>
          <p:cNvPr id="10" name="9 CuadroTexto"/>
          <p:cNvSpPr txBox="1"/>
          <p:nvPr/>
        </p:nvSpPr>
        <p:spPr>
          <a:xfrm>
            <a:off x="3851920" y="1012666"/>
            <a:ext cx="1176130" cy="400110"/>
          </a:xfrm>
          <a:prstGeom prst="rect">
            <a:avLst/>
          </a:prstGeom>
          <a:noFill/>
        </p:spPr>
        <p:txBody>
          <a:bodyPr wrap="square" rtlCol="0">
            <a:spAutoFit/>
          </a:bodyPr>
          <a:lstStyle/>
          <a:p>
            <a:pPr algn="ctr"/>
            <a:r>
              <a:rPr lang="es-ES" sz="2000" dirty="0" smtClean="0"/>
              <a:t>Modelos</a:t>
            </a:r>
            <a:endParaRPr lang="es-ES" sz="2000" dirty="0"/>
          </a:p>
        </p:txBody>
      </p:sp>
      <p:pic>
        <p:nvPicPr>
          <p:cNvPr id="65540" name="Picture 4" descr="Imagen relacionada"/>
          <p:cNvPicPr>
            <a:picLocks noChangeAspect="1" noChangeArrowheads="1"/>
          </p:cNvPicPr>
          <p:nvPr/>
        </p:nvPicPr>
        <p:blipFill>
          <a:blip r:embed="rId2" cstate="print"/>
          <a:srcRect t="23100" r="33851"/>
          <a:stretch>
            <a:fillRect/>
          </a:stretch>
        </p:blipFill>
        <p:spPr bwMode="auto">
          <a:xfrm>
            <a:off x="899592" y="4121408"/>
            <a:ext cx="2354771" cy="1539840"/>
          </a:xfrm>
          <a:prstGeom prst="rect">
            <a:avLst/>
          </a:prstGeom>
          <a:noFill/>
        </p:spPr>
      </p:pic>
      <p:pic>
        <p:nvPicPr>
          <p:cNvPr id="65541" name="Picture 5"/>
          <p:cNvPicPr>
            <a:picLocks noChangeAspect="1" noChangeArrowheads="1"/>
          </p:cNvPicPr>
          <p:nvPr/>
        </p:nvPicPr>
        <p:blipFill>
          <a:blip r:embed="rId3" cstate="print"/>
          <a:srcRect l="39463" t="27060" r="1439" b="48484"/>
          <a:stretch>
            <a:fillRect/>
          </a:stretch>
        </p:blipFill>
        <p:spPr bwMode="auto">
          <a:xfrm>
            <a:off x="323528" y="332656"/>
            <a:ext cx="3384376" cy="772274"/>
          </a:xfrm>
          <a:prstGeom prst="rect">
            <a:avLst/>
          </a:prstGeom>
          <a:noFill/>
          <a:ln w="9525">
            <a:noFill/>
            <a:miter lim="800000"/>
            <a:headEnd/>
            <a:tailEnd/>
          </a:ln>
        </p:spPr>
      </p:pic>
      <p:pic>
        <p:nvPicPr>
          <p:cNvPr id="65542" name="Picture 6"/>
          <p:cNvPicPr>
            <a:picLocks noChangeAspect="1" noChangeArrowheads="1"/>
          </p:cNvPicPr>
          <p:nvPr/>
        </p:nvPicPr>
        <p:blipFill>
          <a:blip r:embed="rId4" cstate="print"/>
          <a:srcRect l="397" t="68334" r="50024" b="6490"/>
          <a:stretch>
            <a:fillRect/>
          </a:stretch>
        </p:blipFill>
        <p:spPr bwMode="auto">
          <a:xfrm>
            <a:off x="395536" y="1124744"/>
            <a:ext cx="3240360" cy="907301"/>
          </a:xfrm>
          <a:prstGeom prst="rect">
            <a:avLst/>
          </a:prstGeom>
          <a:noFill/>
          <a:ln w="9525">
            <a:noFill/>
            <a:miter lim="800000"/>
            <a:headEnd/>
            <a:tailEnd/>
          </a:ln>
        </p:spPr>
      </p:pic>
      <p:pic>
        <p:nvPicPr>
          <p:cNvPr id="65544" name="Picture 8" descr="Resultado de imagen para como viajaban en coche en los años 70"/>
          <p:cNvPicPr>
            <a:picLocks noChangeAspect="1" noChangeArrowheads="1"/>
          </p:cNvPicPr>
          <p:nvPr/>
        </p:nvPicPr>
        <p:blipFill>
          <a:blip r:embed="rId5" cstate="print"/>
          <a:srcRect/>
          <a:stretch>
            <a:fillRect/>
          </a:stretch>
        </p:blipFill>
        <p:spPr bwMode="auto">
          <a:xfrm>
            <a:off x="6012160" y="168908"/>
            <a:ext cx="1758890" cy="1171860"/>
          </a:xfrm>
          <a:prstGeom prst="rect">
            <a:avLst/>
          </a:prstGeom>
          <a:noFill/>
        </p:spPr>
      </p:pic>
      <p:pic>
        <p:nvPicPr>
          <p:cNvPr id="65546" name="Picture 10" descr="Resultado de imagen para seguridad coches"/>
          <p:cNvPicPr>
            <a:picLocks noChangeAspect="1" noChangeArrowheads="1"/>
          </p:cNvPicPr>
          <p:nvPr/>
        </p:nvPicPr>
        <p:blipFill>
          <a:blip r:embed="rId6" cstate="print"/>
          <a:srcRect/>
          <a:stretch>
            <a:fillRect/>
          </a:stretch>
        </p:blipFill>
        <p:spPr bwMode="auto">
          <a:xfrm>
            <a:off x="6084168" y="1358770"/>
            <a:ext cx="1608179" cy="1206134"/>
          </a:xfrm>
          <a:prstGeom prst="rect">
            <a:avLst/>
          </a:prstGeom>
          <a:noFill/>
        </p:spPr>
      </p:pic>
      <p:pic>
        <p:nvPicPr>
          <p:cNvPr id="65547" name="Picture 11"/>
          <p:cNvPicPr>
            <a:picLocks noChangeAspect="1" noChangeArrowheads="1"/>
          </p:cNvPicPr>
          <p:nvPr/>
        </p:nvPicPr>
        <p:blipFill>
          <a:blip r:embed="rId7" cstate="print"/>
          <a:srcRect l="29137" t="20007" r="22826" b="18542"/>
          <a:stretch>
            <a:fillRect/>
          </a:stretch>
        </p:blipFill>
        <p:spPr bwMode="auto">
          <a:xfrm>
            <a:off x="5508104" y="3923381"/>
            <a:ext cx="2771800" cy="195389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sz="quarter" idx="10"/>
          </p:nvPr>
        </p:nvSpPr>
        <p:spPr/>
        <p:txBody>
          <a:bodyPr/>
          <a:lstStyle/>
          <a:p>
            <a:pPr marL="0" indent="0">
              <a:buNone/>
            </a:pPr>
            <a:r>
              <a:rPr lang="es-ES" dirty="0" smtClean="0"/>
              <a:t>RELATO</a:t>
            </a:r>
            <a:endParaRPr lang="es-ES" dirty="0"/>
          </a:p>
        </p:txBody>
      </p:sp>
      <p:sp>
        <p:nvSpPr>
          <p:cNvPr id="4" name="3 Marcador de texto"/>
          <p:cNvSpPr>
            <a:spLocks noGrp="1"/>
          </p:cNvSpPr>
          <p:nvPr>
            <p:ph type="body" sz="quarter" idx="11"/>
          </p:nvPr>
        </p:nvSpPr>
        <p:spPr/>
        <p:txBody>
          <a:bodyPr/>
          <a:lstStyle/>
          <a:p>
            <a:endParaRPr lang="es-ES"/>
          </a:p>
        </p:txBody>
      </p:sp>
      <p:cxnSp>
        <p:nvCxnSpPr>
          <p:cNvPr id="6" name="Conector recto 5"/>
          <p:cNvCxnSpPr/>
          <p:nvPr/>
        </p:nvCxnSpPr>
        <p:spPr>
          <a:xfrm flipH="1">
            <a:off x="611560" y="1373893"/>
            <a:ext cx="1944216" cy="760684"/>
          </a:xfrm>
          <a:prstGeom prst="line">
            <a:avLst/>
          </a:prstGeom>
        </p:spPr>
        <p:style>
          <a:lnRef idx="2">
            <a:schemeClr val="accent1"/>
          </a:lnRef>
          <a:fillRef idx="0">
            <a:schemeClr val="accent1"/>
          </a:fillRef>
          <a:effectRef idx="1">
            <a:schemeClr val="accent1"/>
          </a:effectRef>
          <a:fontRef idx="minor">
            <a:schemeClr val="tx1"/>
          </a:fontRef>
        </p:style>
      </p:cxnSp>
      <p:pic>
        <p:nvPicPr>
          <p:cNvPr id="5" name="Imagen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35696" y="1916833"/>
            <a:ext cx="5566140" cy="4041328"/>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rcador de texto 8"/>
          <p:cNvSpPr>
            <a:spLocks noGrp="1"/>
          </p:cNvSpPr>
          <p:nvPr>
            <p:ph type="body" sz="quarter" idx="11"/>
          </p:nvPr>
        </p:nvSpPr>
        <p:spPr/>
        <p:txBody>
          <a:bodyPr/>
          <a:lstStyle/>
          <a:p>
            <a:r>
              <a:rPr lang="es-ES" dirty="0"/>
              <a:t>Objetivos del </a:t>
            </a:r>
            <a:r>
              <a:rPr lang="es-ES" dirty="0" smtClean="0"/>
              <a:t>taller</a:t>
            </a:r>
            <a:endParaRPr lang="es-ES" dirty="0"/>
          </a:p>
        </p:txBody>
      </p:sp>
      <p:pic>
        <p:nvPicPr>
          <p:cNvPr id="6" name="5 Imagen" descr="Suicidio_acoso.jpg"/>
          <p:cNvPicPr>
            <a:picLocks noChangeAspect="1"/>
          </p:cNvPicPr>
          <p:nvPr/>
        </p:nvPicPr>
        <p:blipFill>
          <a:blip r:embed="rId3" cstate="print"/>
          <a:srcRect r="40536"/>
          <a:stretch>
            <a:fillRect/>
          </a:stretch>
        </p:blipFill>
        <p:spPr>
          <a:xfrm>
            <a:off x="539552" y="188640"/>
            <a:ext cx="3960440" cy="4693096"/>
          </a:xfrm>
          <a:prstGeom prst="rect">
            <a:avLst/>
          </a:prstGeom>
        </p:spPr>
      </p:pic>
      <p:pic>
        <p:nvPicPr>
          <p:cNvPr id="8" name="7 Imagen" descr="Abandono escolar.jpg"/>
          <p:cNvPicPr>
            <a:picLocks noChangeAspect="1"/>
          </p:cNvPicPr>
          <p:nvPr/>
        </p:nvPicPr>
        <p:blipFill>
          <a:blip r:embed="rId4" cstate="print"/>
          <a:stretch>
            <a:fillRect/>
          </a:stretch>
        </p:blipFill>
        <p:spPr>
          <a:xfrm>
            <a:off x="4716016" y="1628800"/>
            <a:ext cx="4153917" cy="4077072"/>
          </a:xfrm>
          <a:prstGeom prst="rect">
            <a:avLst/>
          </a:prstGeom>
        </p:spPr>
      </p:pic>
    </p:spTree>
    <p:extLst>
      <p:ext uri="{BB962C8B-B14F-4D97-AF65-F5344CB8AC3E}">
        <p14:creationId xmlns:p14="http://schemas.microsoft.com/office/powerpoint/2010/main" xmlns="" val="539978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Violencia de género.jpg"/>
          <p:cNvPicPr>
            <a:picLocks noGrp="1" noChangeAspect="1"/>
          </p:cNvPicPr>
          <p:nvPr>
            <p:ph sz="quarter" idx="10"/>
          </p:nvPr>
        </p:nvPicPr>
        <p:blipFill>
          <a:blip r:embed="rId2" cstate="print"/>
          <a:stretch>
            <a:fillRect/>
          </a:stretch>
        </p:blipFill>
        <p:spPr>
          <a:xfrm>
            <a:off x="467544" y="549250"/>
            <a:ext cx="2918275" cy="4679950"/>
          </a:xfrm>
        </p:spPr>
      </p:pic>
      <p:sp>
        <p:nvSpPr>
          <p:cNvPr id="4" name="3 Marcador de texto"/>
          <p:cNvSpPr>
            <a:spLocks noGrp="1"/>
          </p:cNvSpPr>
          <p:nvPr>
            <p:ph type="body" sz="quarter" idx="11"/>
          </p:nvPr>
        </p:nvSpPr>
        <p:spPr/>
        <p:txBody>
          <a:bodyPr/>
          <a:lstStyle/>
          <a:p>
            <a:endParaRPr lang="es-ES"/>
          </a:p>
        </p:txBody>
      </p:sp>
      <p:pic>
        <p:nvPicPr>
          <p:cNvPr id="6" name="5 Imagen" descr="Violencia de género II.jpg"/>
          <p:cNvPicPr>
            <a:picLocks noChangeAspect="1"/>
          </p:cNvPicPr>
          <p:nvPr/>
        </p:nvPicPr>
        <p:blipFill>
          <a:blip r:embed="rId3" cstate="print"/>
          <a:stretch>
            <a:fillRect/>
          </a:stretch>
        </p:blipFill>
        <p:spPr>
          <a:xfrm>
            <a:off x="3755291" y="1080120"/>
            <a:ext cx="4705141" cy="4941168"/>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SW ESPIA.jpg"/>
          <p:cNvPicPr>
            <a:picLocks noGrp="1" noChangeAspect="1"/>
          </p:cNvPicPr>
          <p:nvPr>
            <p:ph sz="quarter" idx="10"/>
          </p:nvPr>
        </p:nvPicPr>
        <p:blipFill>
          <a:blip r:embed="rId2" cstate="print"/>
          <a:stretch>
            <a:fillRect/>
          </a:stretch>
        </p:blipFill>
        <p:spPr>
          <a:xfrm>
            <a:off x="251520" y="476672"/>
            <a:ext cx="4311488" cy="4320480"/>
          </a:xfrm>
        </p:spPr>
      </p:pic>
      <p:sp>
        <p:nvSpPr>
          <p:cNvPr id="4" name="3 Marcador de texto"/>
          <p:cNvSpPr>
            <a:spLocks noGrp="1"/>
          </p:cNvSpPr>
          <p:nvPr>
            <p:ph type="body" sz="quarter" idx="11"/>
          </p:nvPr>
        </p:nvSpPr>
        <p:spPr/>
        <p:txBody>
          <a:bodyPr/>
          <a:lstStyle/>
          <a:p>
            <a:endParaRPr lang="es-ES"/>
          </a:p>
        </p:txBody>
      </p:sp>
      <p:pic>
        <p:nvPicPr>
          <p:cNvPr id="6" name="5 Imagen" descr="SW ESPIA II.jpg"/>
          <p:cNvPicPr>
            <a:picLocks noChangeAspect="1"/>
          </p:cNvPicPr>
          <p:nvPr/>
        </p:nvPicPr>
        <p:blipFill>
          <a:blip r:embed="rId3" cstate="print"/>
          <a:stretch>
            <a:fillRect/>
          </a:stretch>
        </p:blipFill>
        <p:spPr>
          <a:xfrm>
            <a:off x="4716016" y="1196752"/>
            <a:ext cx="4190719" cy="450912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nadieasalvo.jpg"/>
          <p:cNvPicPr>
            <a:picLocks noGrp="1" noChangeAspect="1"/>
          </p:cNvPicPr>
          <p:nvPr>
            <p:ph sz="quarter" idx="10"/>
          </p:nvPr>
        </p:nvPicPr>
        <p:blipFill>
          <a:blip r:embed="rId2" cstate="print"/>
          <a:stretch>
            <a:fillRect/>
          </a:stretch>
        </p:blipFill>
        <p:spPr>
          <a:xfrm>
            <a:off x="323528" y="116632"/>
            <a:ext cx="5359989" cy="4679950"/>
          </a:xfrm>
        </p:spPr>
      </p:pic>
      <p:sp>
        <p:nvSpPr>
          <p:cNvPr id="4" name="3 Marcador de texto"/>
          <p:cNvSpPr>
            <a:spLocks noGrp="1"/>
          </p:cNvSpPr>
          <p:nvPr>
            <p:ph type="body" sz="quarter" idx="11"/>
          </p:nvPr>
        </p:nvSpPr>
        <p:spPr/>
        <p:txBody>
          <a:bodyPr/>
          <a:lstStyle/>
          <a:p>
            <a:endParaRPr lang="es-ES"/>
          </a:p>
        </p:txBody>
      </p:sp>
      <p:pic>
        <p:nvPicPr>
          <p:cNvPr id="6" name="5 Imagen" descr="Justicia.jpg"/>
          <p:cNvPicPr>
            <a:picLocks noChangeAspect="1"/>
          </p:cNvPicPr>
          <p:nvPr/>
        </p:nvPicPr>
        <p:blipFill>
          <a:blip r:embed="rId3" cstate="print"/>
          <a:srcRect t="6897"/>
          <a:stretch>
            <a:fillRect/>
          </a:stretch>
        </p:blipFill>
        <p:spPr>
          <a:xfrm>
            <a:off x="4499992" y="1873011"/>
            <a:ext cx="3816424" cy="422028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Terrorismo.jpg"/>
          <p:cNvPicPr>
            <a:picLocks noGrp="1" noChangeAspect="1"/>
          </p:cNvPicPr>
          <p:nvPr>
            <p:ph sz="quarter" idx="10"/>
          </p:nvPr>
        </p:nvPicPr>
        <p:blipFill>
          <a:blip r:embed="rId2" cstate="print"/>
          <a:stretch>
            <a:fillRect/>
          </a:stretch>
        </p:blipFill>
        <p:spPr>
          <a:xfrm>
            <a:off x="1495524" y="692696"/>
            <a:ext cx="6172820"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leas_redes_Sociales.jpg"/>
          <p:cNvPicPr>
            <a:picLocks noGrp="1" noChangeAspect="1"/>
          </p:cNvPicPr>
          <p:nvPr>
            <p:ph sz="quarter" idx="10"/>
          </p:nvPr>
        </p:nvPicPr>
        <p:blipFill>
          <a:blip r:embed="rId2" cstate="print"/>
          <a:stretch>
            <a:fillRect/>
          </a:stretch>
        </p:blipFill>
        <p:spPr>
          <a:xfrm>
            <a:off x="323528" y="405234"/>
            <a:ext cx="4288732" cy="4679950"/>
          </a:xfrm>
        </p:spPr>
      </p:pic>
      <p:sp>
        <p:nvSpPr>
          <p:cNvPr id="4" name="3 Marcador de texto"/>
          <p:cNvSpPr>
            <a:spLocks noGrp="1"/>
          </p:cNvSpPr>
          <p:nvPr>
            <p:ph type="body" sz="quarter" idx="11"/>
          </p:nvPr>
        </p:nvSpPr>
        <p:spPr/>
        <p:txBody>
          <a:bodyPr/>
          <a:lstStyle/>
          <a:p>
            <a:endParaRPr lang="es-ES"/>
          </a:p>
        </p:txBody>
      </p:sp>
      <p:pic>
        <p:nvPicPr>
          <p:cNvPr id="6" name="5 Imagen" descr="Niñas.jpg"/>
          <p:cNvPicPr>
            <a:picLocks noChangeAspect="1"/>
          </p:cNvPicPr>
          <p:nvPr/>
        </p:nvPicPr>
        <p:blipFill>
          <a:blip r:embed="rId3" cstate="print"/>
          <a:srcRect r="6462"/>
          <a:stretch>
            <a:fillRect/>
          </a:stretch>
        </p:blipFill>
        <p:spPr>
          <a:xfrm>
            <a:off x="4860032" y="1692956"/>
            <a:ext cx="4104456" cy="4184316"/>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violación.jpg"/>
          <p:cNvPicPr>
            <a:picLocks noGrp="1" noChangeAspect="1"/>
          </p:cNvPicPr>
          <p:nvPr>
            <p:ph sz="quarter" idx="10"/>
          </p:nvPr>
        </p:nvPicPr>
        <p:blipFill>
          <a:blip r:embed="rId2" cstate="print"/>
          <a:stretch>
            <a:fillRect/>
          </a:stretch>
        </p:blipFill>
        <p:spPr>
          <a:xfrm>
            <a:off x="1589073" y="620688"/>
            <a:ext cx="6079271"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Words>
  <Application>Microsoft Office PowerPoint</Application>
  <PresentationFormat>Presentación en pantalla (4:3)</PresentationFormat>
  <Paragraphs>22</Paragraphs>
  <Slides>12</Slides>
  <Notes>2</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Cibercooperantes1</vt:lpstr>
      <vt:lpstr>Introducción</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2018-03-25T12:02:47Z</dcterms:modified>
</cp:coreProperties>
</file>