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67" r:id="rId1"/>
    <p:sldMasterId id="2147483672" r:id="rId2"/>
  </p:sldMasterIdLst>
  <p:notesMasterIdLst>
    <p:notesMasterId r:id="rId26"/>
  </p:notesMasterIdLst>
  <p:handoutMasterIdLst>
    <p:handoutMasterId r:id="rId27"/>
  </p:handoutMasterIdLst>
  <p:sldIdLst>
    <p:sldId id="357" r:id="rId3"/>
    <p:sldId id="361" r:id="rId4"/>
    <p:sldId id="272" r:id="rId5"/>
    <p:sldId id="340" r:id="rId6"/>
    <p:sldId id="314" r:id="rId7"/>
    <p:sldId id="342" r:id="rId8"/>
    <p:sldId id="341" r:id="rId9"/>
    <p:sldId id="356" r:id="rId10"/>
    <p:sldId id="352" r:id="rId11"/>
    <p:sldId id="318" r:id="rId12"/>
    <p:sldId id="321" r:id="rId13"/>
    <p:sldId id="346" r:id="rId14"/>
    <p:sldId id="347" r:id="rId15"/>
    <p:sldId id="349" r:id="rId16"/>
    <p:sldId id="351" r:id="rId17"/>
    <p:sldId id="348" r:id="rId18"/>
    <p:sldId id="350" r:id="rId19"/>
    <p:sldId id="316" r:id="rId20"/>
    <p:sldId id="353" r:id="rId21"/>
    <p:sldId id="360" r:id="rId22"/>
    <p:sldId id="355" r:id="rId23"/>
    <p:sldId id="311" r:id="rId24"/>
    <p:sldId id="354" r:id="rId2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7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3137"/>
    <a:srgbClr val="EF9FA1"/>
    <a:srgbClr val="007AC6"/>
    <a:srgbClr val="0070C0"/>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5" autoAdjust="0"/>
    <p:restoredTop sz="68682" autoAdjust="0"/>
  </p:normalViewPr>
  <p:slideViewPr>
    <p:cSldViewPr>
      <p:cViewPr varScale="1">
        <p:scale>
          <a:sx n="114" d="100"/>
          <a:sy n="114" d="100"/>
        </p:scale>
        <p:origin x="1530" y="102"/>
      </p:cViewPr>
      <p:guideLst>
        <p:guide orient="horz" pos="2160"/>
        <p:guide pos="2880"/>
      </p:guideLst>
    </p:cSldViewPr>
  </p:slideViewPr>
  <p:outlineViewPr>
    <p:cViewPr>
      <p:scale>
        <a:sx n="33" d="100"/>
        <a:sy n="33" d="100"/>
      </p:scale>
      <p:origin x="0" y="-39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7" d="100"/>
          <a:sy n="47" d="100"/>
        </p:scale>
        <p:origin x="-2694"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29/01/2019</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29/01/2019</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8BDE8-A576-4CDF-8B7E-C1251C1776C5}"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6314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11</a:t>
            </a:fld>
            <a:endParaRPr lang="es-ES"/>
          </a:p>
        </p:txBody>
      </p:sp>
    </p:spTree>
    <p:extLst>
      <p:ext uri="{BB962C8B-B14F-4D97-AF65-F5344CB8AC3E}">
        <p14:creationId xmlns:p14="http://schemas.microsoft.com/office/powerpoint/2010/main" val="4151826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12</a:t>
            </a:fld>
            <a:endParaRPr lang="es-ES"/>
          </a:p>
        </p:txBody>
      </p:sp>
    </p:spTree>
    <p:extLst>
      <p:ext uri="{BB962C8B-B14F-4D97-AF65-F5344CB8AC3E}">
        <p14:creationId xmlns:p14="http://schemas.microsoft.com/office/powerpoint/2010/main" val="4074720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674678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4108825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15</a:t>
            </a:fld>
            <a:endParaRPr lang="es-ES"/>
          </a:p>
        </p:txBody>
      </p:sp>
    </p:spTree>
    <p:extLst>
      <p:ext uri="{BB962C8B-B14F-4D97-AF65-F5344CB8AC3E}">
        <p14:creationId xmlns:p14="http://schemas.microsoft.com/office/powerpoint/2010/main" val="2406423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16</a:t>
            </a:fld>
            <a:endParaRPr lang="es-ES"/>
          </a:p>
        </p:txBody>
      </p:sp>
    </p:spTree>
    <p:extLst>
      <p:ext uri="{BB962C8B-B14F-4D97-AF65-F5344CB8AC3E}">
        <p14:creationId xmlns:p14="http://schemas.microsoft.com/office/powerpoint/2010/main" val="2217751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17</a:t>
            </a:fld>
            <a:endParaRPr lang="es-ES"/>
          </a:p>
        </p:txBody>
      </p:sp>
    </p:spTree>
    <p:extLst>
      <p:ext uri="{BB962C8B-B14F-4D97-AF65-F5344CB8AC3E}">
        <p14:creationId xmlns:p14="http://schemas.microsoft.com/office/powerpoint/2010/main" val="889705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34386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34386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22</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2841404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4</a:t>
            </a:fld>
            <a:endParaRPr lang="es-ES"/>
          </a:p>
        </p:txBody>
      </p:sp>
    </p:spTree>
    <p:extLst>
      <p:ext uri="{BB962C8B-B14F-4D97-AF65-F5344CB8AC3E}">
        <p14:creationId xmlns:p14="http://schemas.microsoft.com/office/powerpoint/2010/main" val="3486580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970075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3449911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7</a:t>
            </a:fld>
            <a:endParaRPr lang="es-ES"/>
          </a:p>
        </p:txBody>
      </p:sp>
    </p:spTree>
    <p:extLst>
      <p:ext uri="{BB962C8B-B14F-4D97-AF65-F5344CB8AC3E}">
        <p14:creationId xmlns:p14="http://schemas.microsoft.com/office/powerpoint/2010/main" val="2032401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808807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197563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4032915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s://twitter.com/is4k" TargetMode="Externa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facebook.com/Internet-Segura-For-Kids-1886436838309254" TargetMode="External"/><Relationship Id="rId5" Type="http://schemas.openxmlformats.org/officeDocument/2006/relationships/image" Target="../media/image6.jpe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8" Type="http://schemas.openxmlformats.org/officeDocument/2006/relationships/hyperlink" Target="https://twitter.com/is4k" TargetMode="Externa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hyperlink" Target="https://www.facebook.com/Internet-Segura-For-Kids-1886436838309254" TargetMode="External"/><Relationship Id="rId5" Type="http://schemas.openxmlformats.org/officeDocument/2006/relationships/image" Target="../media/image6.jpeg"/><Relationship Id="rId4" Type="http://schemas.openxmlformats.org/officeDocument/2006/relationships/image" Target="../media/image3.png"/><Relationship Id="rId9"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17" name="Elipse 16"/>
          <p:cNvSpPr/>
          <p:nvPr userDrawn="1"/>
        </p:nvSpPr>
        <p:spPr>
          <a:xfrm>
            <a:off x="5646721" y="2847975"/>
            <a:ext cx="1908785" cy="1908785"/>
          </a:xfrm>
          <a:prstGeom prst="ellips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Rectángulo 17"/>
          <p:cNvSpPr/>
          <p:nvPr userDrawn="1"/>
        </p:nvSpPr>
        <p:spPr>
          <a:xfrm>
            <a:off x="813740" y="2849545"/>
            <a:ext cx="5787085" cy="1908000"/>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bg1"/>
              </a:solidFill>
            </a:endParaRPr>
          </a:p>
        </p:txBody>
      </p:sp>
      <p:sp>
        <p:nvSpPr>
          <p:cNvPr id="19" name="Rectángulo 18"/>
          <p:cNvSpPr/>
          <p:nvPr userDrawn="1"/>
        </p:nvSpPr>
        <p:spPr>
          <a:xfrm>
            <a:off x="1621272" y="0"/>
            <a:ext cx="128587"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20" name="Title 1"/>
          <p:cNvSpPr>
            <a:spLocks noGrp="1"/>
          </p:cNvSpPr>
          <p:nvPr>
            <p:ph type="ctrTitle"/>
          </p:nvPr>
        </p:nvSpPr>
        <p:spPr>
          <a:xfrm>
            <a:off x="1865029" y="3186248"/>
            <a:ext cx="5343705" cy="1900113"/>
          </a:xfrm>
          <a:prstGeom prst="rect">
            <a:avLst/>
          </a:prstGeom>
        </p:spPr>
        <p:txBody>
          <a:bodyPr>
            <a:normAutofit/>
          </a:bodyPr>
          <a:lstStyle>
            <a:lvl1pPr algn="l">
              <a:defRPr sz="3600" b="1">
                <a:solidFill>
                  <a:schemeClr val="bg1"/>
                </a:solidFill>
              </a:defRPr>
            </a:lvl1pPr>
          </a:lstStyle>
          <a:p>
            <a:r>
              <a:rPr lang="es-ES"/>
              <a:t>Haga clic para modificar el estilo de título del patrón</a:t>
            </a:r>
            <a:endParaRPr lang="en-US" dirty="0"/>
          </a:p>
        </p:txBody>
      </p:sp>
      <p:sp>
        <p:nvSpPr>
          <p:cNvPr id="21" name="Rectángulo 20"/>
          <p:cNvSpPr/>
          <p:nvPr userDrawn="1"/>
        </p:nvSpPr>
        <p:spPr>
          <a:xfrm>
            <a:off x="0" y="0"/>
            <a:ext cx="1704975" cy="6858000"/>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2" name="Elipse 21"/>
          <p:cNvSpPr/>
          <p:nvPr userDrawn="1"/>
        </p:nvSpPr>
        <p:spPr>
          <a:xfrm>
            <a:off x="346117" y="0"/>
            <a:ext cx="2847975" cy="284797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3" name="Imagen 22"/>
          <p:cNvPicPr>
            <a:picLocks noChangeAspect="1"/>
          </p:cNvPicPr>
          <p:nvPr userDrawn="1"/>
        </p:nvPicPr>
        <p:blipFill>
          <a:blip r:embed="rId2"/>
          <a:stretch>
            <a:fillRect/>
          </a:stretch>
        </p:blipFill>
        <p:spPr>
          <a:xfrm>
            <a:off x="768525" y="398934"/>
            <a:ext cx="2003158" cy="1997142"/>
          </a:xfrm>
          <a:prstGeom prst="rect">
            <a:avLst/>
          </a:prstGeom>
        </p:spPr>
      </p:pic>
      <p:pic>
        <p:nvPicPr>
          <p:cNvPr id="24" name="Imagen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34195" y="6117297"/>
            <a:ext cx="2185651" cy="586127"/>
          </a:xfrm>
          <a:prstGeom prst="rect">
            <a:avLst/>
          </a:prstGeom>
        </p:spPr>
      </p:pic>
      <p:pic>
        <p:nvPicPr>
          <p:cNvPr id="25" name="Imagen 24" descr="Y:\90_IS4K\logos\logo corporativo\finales\logo-is4k.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259169" y="6117297"/>
            <a:ext cx="1887912" cy="586127"/>
          </a:xfrm>
          <a:prstGeom prst="rect">
            <a:avLst/>
          </a:prstGeom>
          <a:noFill/>
          <a:ln>
            <a:noFill/>
          </a:ln>
        </p:spPr>
      </p:pic>
    </p:spTree>
    <p:extLst>
      <p:ext uri="{BB962C8B-B14F-4D97-AF65-F5344CB8AC3E}">
        <p14:creationId xmlns:p14="http://schemas.microsoft.com/office/powerpoint/2010/main" val="130814300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658812"/>
          </a:xfrm>
          <a:prstGeom prst="rect">
            <a:avLst/>
          </a:prstGeom>
        </p:spPr>
        <p:txBody>
          <a:bodyPr/>
          <a:lstStyle>
            <a:lvl1pPr>
              <a:defRPr sz="2800" b="1">
                <a:solidFill>
                  <a:srgbClr val="E73137"/>
                </a:solidFill>
              </a:defRPr>
            </a:lvl1pPr>
          </a:lstStyle>
          <a:p>
            <a:r>
              <a:rPr lang="es-ES" dirty="0"/>
              <a:t>Haga clic para modificar el estilo de título del patrón</a:t>
            </a:r>
            <a:endParaRPr lang="en-US" dirty="0"/>
          </a:p>
        </p:txBody>
      </p:sp>
      <p:sp>
        <p:nvSpPr>
          <p:cNvPr id="4" name="Rectángulo 3"/>
          <p:cNvSpPr/>
          <p:nvPr/>
        </p:nvSpPr>
        <p:spPr>
          <a:xfrm>
            <a:off x="0" y="6192688"/>
            <a:ext cx="9144000" cy="692696"/>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a:t> </a:t>
            </a: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
        <p:nvSpPr>
          <p:cNvPr id="9" name="Marcador de texto 8"/>
          <p:cNvSpPr>
            <a:spLocks noGrp="1"/>
          </p:cNvSpPr>
          <p:nvPr>
            <p:ph type="body" sz="quarter" idx="11"/>
          </p:nvPr>
        </p:nvSpPr>
        <p:spPr>
          <a:xfrm>
            <a:off x="457200" y="6398603"/>
            <a:ext cx="8229600" cy="288032"/>
          </a:xfrm>
          <a:prstGeom prst="rect">
            <a:avLst/>
          </a:prstGeom>
        </p:spPr>
        <p:txBody>
          <a:bodyPr/>
          <a:lstStyle>
            <a:lvl1pPr marL="0" indent="0" algn="ctr">
              <a:buNone/>
              <a:defRPr sz="1400" b="1">
                <a:solidFill>
                  <a:schemeClr val="bg1"/>
                </a:solidFill>
              </a:defRPr>
            </a:lvl1pPr>
          </a:lstStyle>
          <a:p>
            <a:pPr lvl="0"/>
            <a:r>
              <a:rPr lang="es-ES"/>
              <a:t>Haga clic para modificar el estilo de texto del patrón</a:t>
            </a:r>
          </a:p>
        </p:txBody>
      </p:sp>
    </p:spTree>
    <p:extLst>
      <p:ext uri="{BB962C8B-B14F-4D97-AF65-F5344CB8AC3E}">
        <p14:creationId xmlns:p14="http://schemas.microsoft.com/office/powerpoint/2010/main" val="139697026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12" name="Rectángulo 11"/>
          <p:cNvSpPr/>
          <p:nvPr userDrawn="1"/>
        </p:nvSpPr>
        <p:spPr>
          <a:xfrm>
            <a:off x="0" y="1"/>
            <a:ext cx="9144000" cy="394672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schemeClr val="bg1">
                  <a:lumMod val="50000"/>
                </a:schemeClr>
              </a:solidFill>
            </a:endParaRPr>
          </a:p>
        </p:txBody>
      </p:sp>
      <p:sp>
        <p:nvSpPr>
          <p:cNvPr id="13" name="TextBox 4"/>
          <p:cNvSpPr txBox="1"/>
          <p:nvPr userDrawn="1"/>
        </p:nvSpPr>
        <p:spPr>
          <a:xfrm>
            <a:off x="2288357" y="3230703"/>
            <a:ext cx="4649799" cy="646331"/>
          </a:xfrm>
          <a:prstGeom prst="rect">
            <a:avLst/>
          </a:prstGeom>
          <a:noFill/>
        </p:spPr>
        <p:txBody>
          <a:bodyPr wrap="none" rtlCol="0">
            <a:spAutoFit/>
          </a:bodyPr>
          <a:lstStyle/>
          <a:p>
            <a:r>
              <a:rPr lang="en-US" sz="3600" b="1" dirty="0">
                <a:solidFill>
                  <a:schemeClr val="bg1"/>
                </a:solidFill>
              </a:rPr>
              <a:t>Gracias por su atención</a:t>
            </a:r>
          </a:p>
        </p:txBody>
      </p:sp>
      <p:pic>
        <p:nvPicPr>
          <p:cNvPr id="14" name="Imagen 13"/>
          <p:cNvPicPr>
            <a:picLocks noChangeAspect="1"/>
          </p:cNvPicPr>
          <p:nvPr userDrawn="1"/>
        </p:nvPicPr>
        <p:blipFill>
          <a:blip r:embed="rId2"/>
          <a:stretch>
            <a:fillRect/>
          </a:stretch>
        </p:blipFill>
        <p:spPr>
          <a:xfrm>
            <a:off x="7164288" y="4866661"/>
            <a:ext cx="1591143" cy="1586366"/>
          </a:xfrm>
          <a:prstGeom prst="rect">
            <a:avLst/>
          </a:prstGeom>
        </p:spPr>
      </p:pic>
      <p:sp>
        <p:nvSpPr>
          <p:cNvPr id="15" name="Rectángulo 14"/>
          <p:cNvSpPr/>
          <p:nvPr userDrawn="1"/>
        </p:nvSpPr>
        <p:spPr>
          <a:xfrm>
            <a:off x="2110683" y="3929541"/>
            <a:ext cx="5005152"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lumMod val="65000"/>
                  </a:schemeClr>
                </a:solidFill>
              </a:rPr>
              <a:t>https://www.is4k.es/programas/cibercooperantes</a:t>
            </a:r>
          </a:p>
        </p:txBody>
      </p:sp>
      <p:sp>
        <p:nvSpPr>
          <p:cNvPr id="17" name="17 CuadroTexto"/>
          <p:cNvSpPr txBox="1"/>
          <p:nvPr userDrawn="1"/>
        </p:nvSpPr>
        <p:spPr>
          <a:xfrm>
            <a:off x="1836676" y="1930822"/>
            <a:ext cx="7416824" cy="1163395"/>
          </a:xfrm>
          <a:prstGeom prst="rect">
            <a:avLst/>
          </a:prstGeom>
          <a:noFill/>
        </p:spPr>
        <p:txBody>
          <a:bodyPr wrap="square" rtlCol="0">
            <a:spAutoFit/>
          </a:bodyPr>
          <a:lstStyle/>
          <a:p>
            <a:pPr algn="r">
              <a:lnSpc>
                <a:spcPct val="120000"/>
              </a:lnSpc>
            </a:pPr>
            <a:r>
              <a:rPr lang="es-ES" sz="4000" b="1" dirty="0">
                <a:solidFill>
                  <a:prstClr val="white"/>
                </a:solidFill>
              </a:rPr>
              <a:t>Escuela Cibersegura</a:t>
            </a:r>
          </a:p>
          <a:p>
            <a:pPr algn="r">
              <a:lnSpc>
                <a:spcPct val="120000"/>
              </a:lnSpc>
            </a:pPr>
            <a:r>
              <a:rPr lang="es-ES" sz="1600" dirty="0">
                <a:solidFill>
                  <a:prstClr val="white"/>
                </a:solidFill>
              </a:rPr>
              <a:t>Promoción del uso seguro y responsable de Internet entre los menores</a:t>
            </a:r>
          </a:p>
        </p:txBody>
      </p:sp>
      <p:sp>
        <p:nvSpPr>
          <p:cNvPr id="20" name="Redondear rectángulo de esquina del mismo lado 32"/>
          <p:cNvSpPr/>
          <p:nvPr userDrawn="1"/>
        </p:nvSpPr>
        <p:spPr>
          <a:xfrm>
            <a:off x="1835696" y="1894307"/>
            <a:ext cx="7308304" cy="1359414"/>
          </a:xfrm>
          <a:prstGeom prst="round2SameRect">
            <a:avLst/>
          </a:prstGeom>
          <a:solidFill>
            <a:srgbClr val="DD3137"/>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prstClr val="white"/>
              </a:solidFill>
            </a:endParaRPr>
          </a:p>
        </p:txBody>
      </p:sp>
      <p:sp>
        <p:nvSpPr>
          <p:cNvPr id="21" name="17 CuadroTexto"/>
          <p:cNvSpPr txBox="1"/>
          <p:nvPr userDrawn="1"/>
        </p:nvSpPr>
        <p:spPr>
          <a:xfrm>
            <a:off x="1548644" y="2049581"/>
            <a:ext cx="7416824" cy="1163395"/>
          </a:xfrm>
          <a:prstGeom prst="rect">
            <a:avLst/>
          </a:prstGeom>
          <a:noFill/>
        </p:spPr>
        <p:txBody>
          <a:bodyPr wrap="square" rtlCol="0">
            <a:spAutoFit/>
          </a:bodyPr>
          <a:lstStyle/>
          <a:p>
            <a:pPr algn="r">
              <a:lnSpc>
                <a:spcPct val="120000"/>
              </a:lnSpc>
            </a:pPr>
            <a:r>
              <a:rPr lang="es-ES" sz="4000" b="1" dirty="0" err="1">
                <a:solidFill>
                  <a:prstClr val="white"/>
                </a:solidFill>
                <a:latin typeface="Trebuchet MS" pitchFamily="34" charset="0"/>
              </a:rPr>
              <a:t>Cibercooperantes</a:t>
            </a:r>
            <a:endParaRPr lang="es-ES" sz="40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contacto@is4k.es</a:t>
            </a:r>
          </a:p>
        </p:txBody>
      </p:sp>
      <p:pic>
        <p:nvPicPr>
          <p:cNvPr id="22" name="Imagen 21"/>
          <p:cNvPicPr>
            <a:picLocks noChangeAspect="1"/>
          </p:cNvPicPr>
          <p:nvPr userDrawn="1"/>
        </p:nvPicPr>
        <p:blipFill>
          <a:blip r:embed="rId3"/>
          <a:stretch>
            <a:fillRect/>
          </a:stretch>
        </p:blipFill>
        <p:spPr>
          <a:xfrm>
            <a:off x="862553" y="326448"/>
            <a:ext cx="2275114" cy="2275114"/>
          </a:xfrm>
          <a:prstGeom prst="rect">
            <a:avLst/>
          </a:prstGeom>
        </p:spPr>
      </p:pic>
      <p:pic>
        <p:nvPicPr>
          <p:cNvPr id="23" name="Imagen 22" descr="Y:\90_IS4K\logos\logo corporativo\finales\logo-is4k.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139952" y="5844330"/>
            <a:ext cx="1971250" cy="612000"/>
          </a:xfrm>
          <a:prstGeom prst="rect">
            <a:avLst/>
          </a:prstGeom>
          <a:noFill/>
          <a:ln>
            <a:noFill/>
          </a:ln>
        </p:spPr>
      </p:pic>
      <p:pic>
        <p:nvPicPr>
          <p:cNvPr id="24"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75350" y="5841027"/>
            <a:ext cx="2282131" cy="612000"/>
          </a:xfrm>
          <a:prstGeom prst="rect">
            <a:avLst/>
          </a:prstGeom>
        </p:spPr>
      </p:pic>
      <p:grpSp>
        <p:nvGrpSpPr>
          <p:cNvPr id="25" name="Grupo 24"/>
          <p:cNvGrpSpPr/>
          <p:nvPr userDrawn="1"/>
        </p:nvGrpSpPr>
        <p:grpSpPr>
          <a:xfrm>
            <a:off x="2843808" y="4424650"/>
            <a:ext cx="3024336" cy="892552"/>
            <a:chOff x="251520" y="4696688"/>
            <a:chExt cx="3024336" cy="892552"/>
          </a:xfrm>
        </p:grpSpPr>
        <p:sp>
          <p:nvSpPr>
            <p:cNvPr id="26" name="17 CuadroTexto"/>
            <p:cNvSpPr txBox="1"/>
            <p:nvPr userDrawn="1"/>
          </p:nvSpPr>
          <p:spPr>
            <a:xfrm>
              <a:off x="610454" y="4696688"/>
              <a:ext cx="2665402" cy="892552"/>
            </a:xfrm>
            <a:prstGeom prst="rect">
              <a:avLst/>
            </a:prstGeom>
            <a:noFill/>
          </p:spPr>
          <p:txBody>
            <a:bodyPr wrap="square" rtlCol="0">
              <a:spAutoFit/>
            </a:bodyPr>
            <a:lstStyle/>
            <a:p>
              <a:pPr>
                <a:lnSpc>
                  <a:spcPct val="100000"/>
                </a:lnSpc>
              </a:pPr>
              <a:r>
                <a:rPr lang="es-ES" sz="1700" b="1" dirty="0">
                  <a:solidFill>
                    <a:schemeClr val="bg1">
                      <a:lumMod val="65000"/>
                    </a:schemeClr>
                  </a:solidFill>
                  <a:latin typeface="Trebuchet MS" pitchFamily="34" charset="0"/>
                </a:rPr>
                <a:t>Internet Segura </a:t>
              </a:r>
              <a:r>
                <a:rPr lang="es-ES" sz="1700" b="1" dirty="0" err="1">
                  <a:solidFill>
                    <a:schemeClr val="bg1">
                      <a:lumMod val="65000"/>
                    </a:schemeClr>
                  </a:solidFill>
                  <a:latin typeface="Trebuchet MS" pitchFamily="34" charset="0"/>
                </a:rPr>
                <a:t>for</a:t>
              </a:r>
              <a:r>
                <a:rPr lang="es-ES" sz="1700" b="1" dirty="0">
                  <a:solidFill>
                    <a:schemeClr val="bg1">
                      <a:lumMod val="65000"/>
                    </a:schemeClr>
                  </a:solidFill>
                  <a:latin typeface="Trebuchet MS" pitchFamily="34" charset="0"/>
                </a:rPr>
                <a:t> </a:t>
              </a:r>
              <a:r>
                <a:rPr lang="es-ES" sz="1700" b="1" dirty="0" err="1">
                  <a:solidFill>
                    <a:schemeClr val="bg1">
                      <a:lumMod val="65000"/>
                    </a:schemeClr>
                  </a:solidFill>
                  <a:latin typeface="Trebuchet MS" pitchFamily="34" charset="0"/>
                </a:rPr>
                <a:t>Kids</a:t>
              </a:r>
              <a:endParaRPr lang="es-ES" sz="1700" b="1" dirty="0">
                <a:solidFill>
                  <a:schemeClr val="bg1">
                    <a:lumMod val="65000"/>
                  </a:scheme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a:solidFill>
                  <a:schemeClr val="bg1">
                    <a:lumMod val="65000"/>
                  </a:schemeClr>
                </a:solidFill>
                <a:latin typeface="Trebuchet MS" pitchFamily="34" charset="0"/>
              </a:endParaRPr>
            </a:p>
            <a:p>
              <a:pPr>
                <a:lnSpc>
                  <a:spcPct val="100000"/>
                </a:lnSpc>
              </a:pPr>
              <a:r>
                <a:rPr lang="es-ES" sz="1700" b="1" dirty="0">
                  <a:solidFill>
                    <a:schemeClr val="bg1">
                      <a:lumMod val="65000"/>
                    </a:schemeClr>
                  </a:solidFill>
                  <a:latin typeface="Trebuchet MS" pitchFamily="34" charset="0"/>
                </a:rPr>
                <a:t>@is4k</a:t>
              </a:r>
            </a:p>
          </p:txBody>
        </p:sp>
        <p:pic>
          <p:nvPicPr>
            <p:cNvPr id="27" name="Imagen 26">
              <a:hlinkClick r:id="rId6"/>
            </p:cNvPr>
            <p:cNvPicPr>
              <a:picLocks noChangeAspect="1"/>
            </p:cNvPicPr>
            <p:nvPr userDrawn="1"/>
          </p:nvPicPr>
          <p:blipFill>
            <a:blip r:embed="rId7" cstate="print"/>
            <a:stretch>
              <a:fillRect/>
            </a:stretch>
          </p:blipFill>
          <p:spPr>
            <a:xfrm>
              <a:off x="251520" y="4732609"/>
              <a:ext cx="295835" cy="307213"/>
            </a:xfrm>
            <a:prstGeom prst="rect">
              <a:avLst/>
            </a:prstGeom>
          </p:spPr>
        </p:pic>
        <p:pic>
          <p:nvPicPr>
            <p:cNvPr id="28" name="Imagen 27">
              <a:hlinkClick r:id="rId8"/>
            </p:cNvPr>
            <p:cNvPicPr>
              <a:picLocks noChangeAspect="1"/>
            </p:cNvPicPr>
            <p:nvPr userDrawn="1"/>
          </p:nvPicPr>
          <p:blipFill>
            <a:blip r:embed="rId9" cstate="print"/>
            <a:stretch>
              <a:fillRect/>
            </a:stretch>
          </p:blipFill>
          <p:spPr>
            <a:xfrm>
              <a:off x="251521" y="5255915"/>
              <a:ext cx="307213" cy="307213"/>
            </a:xfrm>
            <a:prstGeom prst="rect">
              <a:avLst/>
            </a:prstGeom>
          </p:spPr>
        </p:pic>
      </p:grpSp>
    </p:spTree>
    <p:extLst>
      <p:ext uri="{BB962C8B-B14F-4D97-AF65-F5344CB8AC3E}">
        <p14:creationId xmlns:p14="http://schemas.microsoft.com/office/powerpoint/2010/main" val="2671616940"/>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Rectángulo 18"/>
          <p:cNvSpPr/>
          <p:nvPr userDrawn="1"/>
        </p:nvSpPr>
        <p:spPr>
          <a:xfrm>
            <a:off x="284684" y="847724"/>
            <a:ext cx="8535788" cy="5188817"/>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dirty="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a:ln>
                  <a:noFill/>
                </a:ln>
                <a:solidFill>
                  <a:srgbClr val="DD3137"/>
                </a:solidFill>
                <a:effectLst/>
                <a:latin typeface="Trebuchet MS" panose="020B0603020202020204" pitchFamily="34" charset="0"/>
                <a:ea typeface="Calibri" panose="020F0502020204030204" pitchFamily="34" charset="0"/>
                <a:cs typeface="Times New Roman" panose="02020603050405020304" pitchFamily="18" charset="0"/>
              </a:rPr>
              <a:t>Licencia de contenidos</a:t>
            </a:r>
            <a:r>
              <a:rPr kumimoji="0" lang="es-ES" altLang="es-ES" sz="3200" b="1" i="0" u="none" strike="noStrike" cap="none" normalizeH="0" baseline="0" dirty="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	</a:t>
            </a:r>
            <a:endParaRPr kumimoji="0" lang="es-ES" altLang="es-ES" sz="3200" b="0" i="0" u="none" strike="noStrike" cap="none" normalizeH="0" baseline="0" dirty="0">
              <a:ln>
                <a:noFill/>
              </a:ln>
              <a:solidFill>
                <a:schemeClr val="tx1"/>
              </a:solidFill>
              <a:effectLst/>
              <a:latin typeface="Trebuchet MS" panose="020B0603020202020204" pitchFamily="34" charset="0"/>
            </a:endParaRPr>
          </a:p>
        </p:txBody>
      </p:sp>
      <p:pic>
        <p:nvPicPr>
          <p:cNvPr id="7"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246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apositiva de título">
    <p:spTree>
      <p:nvGrpSpPr>
        <p:cNvPr id="1" name=""/>
        <p:cNvGrpSpPr/>
        <p:nvPr/>
      </p:nvGrpSpPr>
      <p:grpSpPr>
        <a:xfrm>
          <a:off x="0" y="0"/>
          <a:ext cx="0" cy="0"/>
          <a:chOff x="0" y="0"/>
          <a:chExt cx="0" cy="0"/>
        </a:xfrm>
      </p:grpSpPr>
      <p:sp>
        <p:nvSpPr>
          <p:cNvPr id="6" name="Elipse 5"/>
          <p:cNvSpPr/>
          <p:nvPr/>
        </p:nvSpPr>
        <p:spPr>
          <a:xfrm>
            <a:off x="5646721" y="2847975"/>
            <a:ext cx="1908785" cy="1908785"/>
          </a:xfrm>
          <a:prstGeom prst="ellips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Rectángulo 7"/>
          <p:cNvSpPr/>
          <p:nvPr/>
        </p:nvSpPr>
        <p:spPr>
          <a:xfrm>
            <a:off x="813740" y="2849545"/>
            <a:ext cx="5787085" cy="1908000"/>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bg1"/>
              </a:solidFill>
            </a:endParaRPr>
          </a:p>
        </p:txBody>
      </p:sp>
      <p:sp>
        <p:nvSpPr>
          <p:cNvPr id="9" name="Rectángulo 8"/>
          <p:cNvSpPr/>
          <p:nvPr/>
        </p:nvSpPr>
        <p:spPr>
          <a:xfrm>
            <a:off x="1621272" y="0"/>
            <a:ext cx="128587"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10" name="Title 1"/>
          <p:cNvSpPr>
            <a:spLocks noGrp="1"/>
          </p:cNvSpPr>
          <p:nvPr>
            <p:ph type="ctrTitle"/>
          </p:nvPr>
        </p:nvSpPr>
        <p:spPr>
          <a:xfrm>
            <a:off x="1865029" y="3186248"/>
            <a:ext cx="5343705" cy="1900113"/>
          </a:xfrm>
          <a:prstGeom prst="rect">
            <a:avLst/>
          </a:prstGeom>
        </p:spPr>
        <p:txBody>
          <a:bodyPr>
            <a:normAutofit/>
          </a:bodyPr>
          <a:lstStyle>
            <a:lvl1pPr algn="l">
              <a:defRPr sz="3600" b="1">
                <a:solidFill>
                  <a:schemeClr val="bg1"/>
                </a:solidFill>
              </a:defRPr>
            </a:lvl1pPr>
          </a:lstStyle>
          <a:p>
            <a:r>
              <a:rPr lang="es-ES"/>
              <a:t>Haga clic para modificar el estilo de título del patrón</a:t>
            </a:r>
            <a:endParaRPr lang="en-US" dirty="0"/>
          </a:p>
        </p:txBody>
      </p:sp>
      <p:sp>
        <p:nvSpPr>
          <p:cNvPr id="11" name="Rectángulo 10"/>
          <p:cNvSpPr/>
          <p:nvPr/>
        </p:nvSpPr>
        <p:spPr>
          <a:xfrm>
            <a:off x="0" y="0"/>
            <a:ext cx="1704975" cy="6858000"/>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Elipse 12"/>
          <p:cNvSpPr/>
          <p:nvPr/>
        </p:nvSpPr>
        <p:spPr>
          <a:xfrm>
            <a:off x="346117" y="0"/>
            <a:ext cx="2847975" cy="284797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4" name="Imagen 13"/>
          <p:cNvPicPr>
            <a:picLocks noChangeAspect="1"/>
          </p:cNvPicPr>
          <p:nvPr/>
        </p:nvPicPr>
        <p:blipFill>
          <a:blip r:embed="rId2" cstate="print"/>
          <a:stretch>
            <a:fillRect/>
          </a:stretch>
        </p:blipFill>
        <p:spPr>
          <a:xfrm>
            <a:off x="768525" y="398934"/>
            <a:ext cx="2003158" cy="1997142"/>
          </a:xfrm>
          <a:prstGeom prst="rect">
            <a:avLst/>
          </a:prstGeom>
        </p:spPr>
      </p:pic>
      <p:pic>
        <p:nvPicPr>
          <p:cNvPr id="17" name="Imagen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34195" y="6117297"/>
            <a:ext cx="2185651" cy="586127"/>
          </a:xfrm>
          <a:prstGeom prst="rect">
            <a:avLst/>
          </a:prstGeom>
        </p:spPr>
      </p:pic>
      <p:pic>
        <p:nvPicPr>
          <p:cNvPr id="18" name="Imagen 17" descr="Y:\90_IS4K\logos\logo corporativo\finales\logo-is4k.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259169" y="6117297"/>
            <a:ext cx="1887912" cy="586127"/>
          </a:xfrm>
          <a:prstGeom prst="rect">
            <a:avLst/>
          </a:prstGeom>
          <a:noFill/>
          <a:ln>
            <a:noFill/>
          </a:ln>
        </p:spPr>
      </p:pic>
    </p:spTree>
    <p:extLst>
      <p:ext uri="{BB962C8B-B14F-4D97-AF65-F5344CB8AC3E}">
        <p14:creationId xmlns:p14="http://schemas.microsoft.com/office/powerpoint/2010/main" val="4292012826"/>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ólo el título">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658812"/>
          </a:xfrm>
          <a:prstGeom prst="rect">
            <a:avLst/>
          </a:prstGeom>
        </p:spPr>
        <p:txBody>
          <a:bodyPr/>
          <a:lstStyle>
            <a:lvl1pPr>
              <a:defRPr sz="2800" b="1">
                <a:solidFill>
                  <a:srgbClr val="E73137"/>
                </a:solidFill>
              </a:defRPr>
            </a:lvl1pPr>
          </a:lstStyle>
          <a:p>
            <a:r>
              <a:rPr lang="es-ES"/>
              <a:t>Haga clic para modificar el estilo de título del patrón</a:t>
            </a:r>
            <a:endParaRPr lang="en-US" dirty="0"/>
          </a:p>
        </p:txBody>
      </p:sp>
      <p:sp>
        <p:nvSpPr>
          <p:cNvPr id="4" name="Rectángulo 3"/>
          <p:cNvSpPr/>
          <p:nvPr/>
        </p:nvSpPr>
        <p:spPr>
          <a:xfrm>
            <a:off x="0" y="6192688"/>
            <a:ext cx="9144000" cy="692696"/>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a:t> </a:t>
            </a: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
        <p:nvSpPr>
          <p:cNvPr id="3" name="Marcador de contenido 2"/>
          <p:cNvSpPr>
            <a:spLocks noGrp="1"/>
          </p:cNvSpPr>
          <p:nvPr>
            <p:ph sz="quarter" idx="10"/>
          </p:nvPr>
        </p:nvSpPr>
        <p:spPr>
          <a:xfrm>
            <a:off x="457200" y="1196975"/>
            <a:ext cx="8229600" cy="4679950"/>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9" name="Marcador de texto 8"/>
          <p:cNvSpPr>
            <a:spLocks noGrp="1"/>
          </p:cNvSpPr>
          <p:nvPr>
            <p:ph type="body" sz="quarter" idx="11"/>
          </p:nvPr>
        </p:nvSpPr>
        <p:spPr>
          <a:xfrm>
            <a:off x="457200" y="6398603"/>
            <a:ext cx="8229600" cy="288032"/>
          </a:xfrm>
          <a:prstGeom prst="rect">
            <a:avLst/>
          </a:prstGeom>
        </p:spPr>
        <p:txBody>
          <a:bodyPr/>
          <a:lstStyle>
            <a:lvl1pPr marL="0" indent="0" algn="ctr">
              <a:buNone/>
              <a:defRPr sz="1400" b="1">
                <a:solidFill>
                  <a:schemeClr val="bg1"/>
                </a:solidFill>
              </a:defRPr>
            </a:lvl1pPr>
          </a:lstStyle>
          <a:p>
            <a:pPr lvl="0"/>
            <a:r>
              <a:rPr lang="es-ES"/>
              <a:t>Haga clic para modificar el estilo de texto del patrón</a:t>
            </a:r>
          </a:p>
        </p:txBody>
      </p:sp>
    </p:spTree>
    <p:extLst>
      <p:ext uri="{BB962C8B-B14F-4D97-AF65-F5344CB8AC3E}">
        <p14:creationId xmlns:p14="http://schemas.microsoft.com/office/powerpoint/2010/main" val="1161854984"/>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7" name="Rectángulo 6"/>
          <p:cNvSpPr/>
          <p:nvPr/>
        </p:nvSpPr>
        <p:spPr>
          <a:xfrm>
            <a:off x="0" y="1"/>
            <a:ext cx="9144000" cy="394672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schemeClr val="bg1">
                  <a:lumMod val="50000"/>
                </a:schemeClr>
              </a:solidFill>
            </a:endParaRPr>
          </a:p>
        </p:txBody>
      </p:sp>
      <p:sp>
        <p:nvSpPr>
          <p:cNvPr id="5" name="TextBox 4"/>
          <p:cNvSpPr txBox="1"/>
          <p:nvPr/>
        </p:nvSpPr>
        <p:spPr>
          <a:xfrm>
            <a:off x="2288357" y="3230703"/>
            <a:ext cx="4649799" cy="646331"/>
          </a:xfrm>
          <a:prstGeom prst="rect">
            <a:avLst/>
          </a:prstGeom>
          <a:noFill/>
        </p:spPr>
        <p:txBody>
          <a:bodyPr wrap="none" rtlCol="0">
            <a:spAutoFit/>
          </a:bodyPr>
          <a:lstStyle/>
          <a:p>
            <a:r>
              <a:rPr lang="en-US" sz="3600" b="1" dirty="0">
                <a:solidFill>
                  <a:schemeClr val="bg1"/>
                </a:solidFill>
              </a:rPr>
              <a:t>Gracias por su atención</a:t>
            </a:r>
          </a:p>
        </p:txBody>
      </p:sp>
      <p:pic>
        <p:nvPicPr>
          <p:cNvPr id="8" name="Imagen 7"/>
          <p:cNvPicPr>
            <a:picLocks noChangeAspect="1"/>
          </p:cNvPicPr>
          <p:nvPr/>
        </p:nvPicPr>
        <p:blipFill>
          <a:blip r:embed="rId2" cstate="print"/>
          <a:stretch>
            <a:fillRect/>
          </a:stretch>
        </p:blipFill>
        <p:spPr>
          <a:xfrm>
            <a:off x="7164288" y="4866661"/>
            <a:ext cx="1591143" cy="1586366"/>
          </a:xfrm>
          <a:prstGeom prst="rect">
            <a:avLst/>
          </a:prstGeom>
        </p:spPr>
      </p:pic>
      <p:sp>
        <p:nvSpPr>
          <p:cNvPr id="2" name="Rectángulo 1"/>
          <p:cNvSpPr/>
          <p:nvPr/>
        </p:nvSpPr>
        <p:spPr>
          <a:xfrm>
            <a:off x="2110683" y="3929541"/>
            <a:ext cx="5005152"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lumMod val="65000"/>
                  </a:schemeClr>
                </a:solidFill>
              </a:rPr>
              <a:t>https://www.is4k.es/programas/cibercooperantes</a:t>
            </a:r>
          </a:p>
        </p:txBody>
      </p:sp>
      <p:sp>
        <p:nvSpPr>
          <p:cNvPr id="16" name="17 CuadroTexto"/>
          <p:cNvSpPr txBox="1"/>
          <p:nvPr/>
        </p:nvSpPr>
        <p:spPr>
          <a:xfrm>
            <a:off x="1836676" y="1930822"/>
            <a:ext cx="7416824" cy="1163395"/>
          </a:xfrm>
          <a:prstGeom prst="rect">
            <a:avLst/>
          </a:prstGeom>
          <a:noFill/>
        </p:spPr>
        <p:txBody>
          <a:bodyPr wrap="square" rtlCol="0">
            <a:spAutoFit/>
          </a:bodyPr>
          <a:lstStyle/>
          <a:p>
            <a:pPr algn="r">
              <a:lnSpc>
                <a:spcPct val="120000"/>
              </a:lnSpc>
            </a:pPr>
            <a:r>
              <a:rPr lang="es-ES" sz="4000" b="1" dirty="0">
                <a:solidFill>
                  <a:prstClr val="white"/>
                </a:solidFill>
              </a:rPr>
              <a:t>Escuela Cibersegura</a:t>
            </a:r>
          </a:p>
          <a:p>
            <a:pPr algn="r">
              <a:lnSpc>
                <a:spcPct val="120000"/>
              </a:lnSpc>
            </a:pPr>
            <a:r>
              <a:rPr lang="es-ES" sz="1600" dirty="0">
                <a:solidFill>
                  <a:prstClr val="white"/>
                </a:solidFill>
              </a:rPr>
              <a:t>Promoción del uso seguro y responsable de Internet entre los menores</a:t>
            </a:r>
          </a:p>
        </p:txBody>
      </p:sp>
      <p:sp>
        <p:nvSpPr>
          <p:cNvPr id="18" name="Redondear rectángulo de esquina del mismo lado 32"/>
          <p:cNvSpPr/>
          <p:nvPr/>
        </p:nvSpPr>
        <p:spPr>
          <a:xfrm>
            <a:off x="1835696" y="1894307"/>
            <a:ext cx="7308304" cy="1359414"/>
          </a:xfrm>
          <a:prstGeom prst="round2SameRect">
            <a:avLst/>
          </a:prstGeom>
          <a:solidFill>
            <a:srgbClr val="DD3137"/>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prstClr val="white"/>
              </a:solidFill>
            </a:endParaRPr>
          </a:p>
        </p:txBody>
      </p:sp>
      <p:sp>
        <p:nvSpPr>
          <p:cNvPr id="19" name="17 CuadroTexto"/>
          <p:cNvSpPr txBox="1"/>
          <p:nvPr/>
        </p:nvSpPr>
        <p:spPr>
          <a:xfrm>
            <a:off x="1548644" y="2049581"/>
            <a:ext cx="7416824" cy="1163395"/>
          </a:xfrm>
          <a:prstGeom prst="rect">
            <a:avLst/>
          </a:prstGeom>
          <a:noFill/>
        </p:spPr>
        <p:txBody>
          <a:bodyPr wrap="square" rtlCol="0">
            <a:spAutoFit/>
          </a:bodyPr>
          <a:lstStyle/>
          <a:p>
            <a:pPr algn="r">
              <a:lnSpc>
                <a:spcPct val="120000"/>
              </a:lnSpc>
            </a:pPr>
            <a:r>
              <a:rPr lang="es-ES" sz="4000" b="1" dirty="0" err="1">
                <a:solidFill>
                  <a:prstClr val="white"/>
                </a:solidFill>
                <a:latin typeface="Trebuchet MS" pitchFamily="34" charset="0"/>
              </a:rPr>
              <a:t>Cibercooperantes</a:t>
            </a:r>
            <a:endParaRPr lang="es-ES" sz="40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contacto@is4k.es</a:t>
            </a:r>
          </a:p>
        </p:txBody>
      </p:sp>
      <p:pic>
        <p:nvPicPr>
          <p:cNvPr id="3" name="Imagen 2"/>
          <p:cNvPicPr>
            <a:picLocks noChangeAspect="1"/>
          </p:cNvPicPr>
          <p:nvPr/>
        </p:nvPicPr>
        <p:blipFill>
          <a:blip r:embed="rId3" cstate="print"/>
          <a:stretch>
            <a:fillRect/>
          </a:stretch>
        </p:blipFill>
        <p:spPr>
          <a:xfrm>
            <a:off x="862553" y="326448"/>
            <a:ext cx="2275114" cy="2275114"/>
          </a:xfrm>
          <a:prstGeom prst="rect">
            <a:avLst/>
          </a:prstGeom>
        </p:spPr>
      </p:pic>
      <p:pic>
        <p:nvPicPr>
          <p:cNvPr id="12" name="Imagen 11" descr="Y:\90_IS4K\logos\logo corporativo\finales\logo-is4k.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139952" y="5844330"/>
            <a:ext cx="1971250" cy="612000"/>
          </a:xfrm>
          <a:prstGeom prst="rect">
            <a:avLst/>
          </a:prstGeom>
          <a:noFill/>
          <a:ln>
            <a:noFill/>
          </a:ln>
        </p:spPr>
      </p:pic>
      <p:pic>
        <p:nvPicPr>
          <p:cNvPr id="13" name="Imagen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75350" y="5841027"/>
            <a:ext cx="2282131" cy="612000"/>
          </a:xfrm>
          <a:prstGeom prst="rect">
            <a:avLst/>
          </a:prstGeom>
        </p:spPr>
      </p:pic>
      <p:grpSp>
        <p:nvGrpSpPr>
          <p:cNvPr id="9" name="Grupo 8"/>
          <p:cNvGrpSpPr/>
          <p:nvPr userDrawn="1"/>
        </p:nvGrpSpPr>
        <p:grpSpPr>
          <a:xfrm>
            <a:off x="2843808" y="4424650"/>
            <a:ext cx="3024336" cy="892552"/>
            <a:chOff x="251520" y="4696688"/>
            <a:chExt cx="3024336" cy="892552"/>
          </a:xfrm>
        </p:grpSpPr>
        <p:sp>
          <p:nvSpPr>
            <p:cNvPr id="17" name="17 CuadroTexto"/>
            <p:cNvSpPr txBox="1"/>
            <p:nvPr userDrawn="1"/>
          </p:nvSpPr>
          <p:spPr>
            <a:xfrm>
              <a:off x="610454" y="4696688"/>
              <a:ext cx="2665402" cy="892552"/>
            </a:xfrm>
            <a:prstGeom prst="rect">
              <a:avLst/>
            </a:prstGeom>
            <a:noFill/>
          </p:spPr>
          <p:txBody>
            <a:bodyPr wrap="square" rtlCol="0">
              <a:spAutoFit/>
            </a:bodyPr>
            <a:lstStyle/>
            <a:p>
              <a:pPr>
                <a:lnSpc>
                  <a:spcPct val="100000"/>
                </a:lnSpc>
              </a:pPr>
              <a:r>
                <a:rPr lang="es-ES" sz="1700" b="1" dirty="0">
                  <a:solidFill>
                    <a:schemeClr val="bg1">
                      <a:lumMod val="65000"/>
                    </a:schemeClr>
                  </a:solidFill>
                  <a:latin typeface="Trebuchet MS" pitchFamily="34" charset="0"/>
                </a:rPr>
                <a:t>Internet Segura </a:t>
              </a:r>
              <a:r>
                <a:rPr lang="es-ES" sz="1700" b="1" dirty="0" err="1">
                  <a:solidFill>
                    <a:schemeClr val="bg1">
                      <a:lumMod val="65000"/>
                    </a:schemeClr>
                  </a:solidFill>
                  <a:latin typeface="Trebuchet MS" pitchFamily="34" charset="0"/>
                </a:rPr>
                <a:t>for</a:t>
              </a:r>
              <a:r>
                <a:rPr lang="es-ES" sz="1700" b="1" dirty="0">
                  <a:solidFill>
                    <a:schemeClr val="bg1">
                      <a:lumMod val="65000"/>
                    </a:schemeClr>
                  </a:solidFill>
                  <a:latin typeface="Trebuchet MS" pitchFamily="34" charset="0"/>
                </a:rPr>
                <a:t> </a:t>
              </a:r>
              <a:r>
                <a:rPr lang="es-ES" sz="1700" b="1" dirty="0" err="1">
                  <a:solidFill>
                    <a:schemeClr val="bg1">
                      <a:lumMod val="65000"/>
                    </a:schemeClr>
                  </a:solidFill>
                  <a:latin typeface="Trebuchet MS" pitchFamily="34" charset="0"/>
                </a:rPr>
                <a:t>Kids</a:t>
              </a:r>
              <a:endParaRPr lang="es-ES" sz="1700" b="1" dirty="0">
                <a:solidFill>
                  <a:schemeClr val="bg1">
                    <a:lumMod val="65000"/>
                  </a:scheme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a:solidFill>
                  <a:schemeClr val="bg1">
                    <a:lumMod val="65000"/>
                  </a:schemeClr>
                </a:solidFill>
                <a:latin typeface="Trebuchet MS" pitchFamily="34" charset="0"/>
              </a:endParaRPr>
            </a:p>
            <a:p>
              <a:pPr>
                <a:lnSpc>
                  <a:spcPct val="100000"/>
                </a:lnSpc>
              </a:pPr>
              <a:r>
                <a:rPr lang="es-ES" sz="1700" b="1" dirty="0">
                  <a:solidFill>
                    <a:schemeClr val="bg1">
                      <a:lumMod val="65000"/>
                    </a:schemeClr>
                  </a:solidFill>
                  <a:latin typeface="Trebuchet MS" pitchFamily="34" charset="0"/>
                </a:rPr>
                <a:t>@is4k</a:t>
              </a:r>
            </a:p>
          </p:txBody>
        </p:sp>
        <p:pic>
          <p:nvPicPr>
            <p:cNvPr id="21" name="Imagen 20">
              <a:hlinkClick r:id="rId6"/>
            </p:cNvPr>
            <p:cNvPicPr>
              <a:picLocks noChangeAspect="1"/>
            </p:cNvPicPr>
            <p:nvPr userDrawn="1"/>
          </p:nvPicPr>
          <p:blipFill>
            <a:blip r:embed="rId7" cstate="print"/>
            <a:stretch>
              <a:fillRect/>
            </a:stretch>
          </p:blipFill>
          <p:spPr>
            <a:xfrm>
              <a:off x="251520" y="4732609"/>
              <a:ext cx="295835" cy="307213"/>
            </a:xfrm>
            <a:prstGeom prst="rect">
              <a:avLst/>
            </a:prstGeom>
          </p:spPr>
        </p:pic>
        <p:pic>
          <p:nvPicPr>
            <p:cNvPr id="22" name="Imagen 21">
              <a:hlinkClick r:id="rId8"/>
            </p:cNvPr>
            <p:cNvPicPr>
              <a:picLocks noChangeAspect="1"/>
            </p:cNvPicPr>
            <p:nvPr userDrawn="1"/>
          </p:nvPicPr>
          <p:blipFill>
            <a:blip r:embed="rId9" cstate="print"/>
            <a:stretch>
              <a:fillRect/>
            </a:stretch>
          </p:blipFill>
          <p:spPr>
            <a:xfrm>
              <a:off x="251521" y="5255915"/>
              <a:ext cx="307213" cy="307213"/>
            </a:xfrm>
            <a:prstGeom prst="rect">
              <a:avLst/>
            </a:prstGeom>
          </p:spPr>
        </p:pic>
      </p:grpSp>
    </p:spTree>
    <p:extLst>
      <p:ext uri="{BB962C8B-B14F-4D97-AF65-F5344CB8AC3E}">
        <p14:creationId xmlns:p14="http://schemas.microsoft.com/office/powerpoint/2010/main" val="506935245"/>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Rectángulo 18"/>
          <p:cNvSpPr/>
          <p:nvPr userDrawn="1"/>
        </p:nvSpPr>
        <p:spPr>
          <a:xfrm>
            <a:off x="284684" y="847724"/>
            <a:ext cx="8535788" cy="5188817"/>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DD3137"/>
              </a:solidFill>
            </a:endParaRPr>
          </a:p>
        </p:txBody>
      </p:sp>
      <p:sp>
        <p:nvSpPr>
          <p:cNvPr id="4"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dirty="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a:ln>
                  <a:noFill/>
                </a:ln>
                <a:solidFill>
                  <a:srgbClr val="DD3137"/>
                </a:solidFill>
                <a:effectLst/>
                <a:latin typeface="Trebuchet MS" panose="020B0603020202020204" pitchFamily="34" charset="0"/>
                <a:ea typeface="Calibri" panose="020F0502020204030204" pitchFamily="34" charset="0"/>
                <a:cs typeface="Times New Roman" panose="02020603050405020304" pitchFamily="18" charset="0"/>
              </a:rPr>
              <a:t>Licencia de contenidos</a:t>
            </a:r>
            <a:r>
              <a:rPr kumimoji="0" lang="es-ES" altLang="es-ES" sz="3200" b="1" i="0" u="none" strike="noStrike" cap="none" normalizeH="0" baseline="0" dirty="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	</a:t>
            </a:r>
            <a:endParaRPr kumimoji="0" lang="es-ES" altLang="es-ES" sz="3200" b="0" i="0" u="none" strike="noStrike" cap="none" normalizeH="0" baseline="0" dirty="0">
              <a:ln>
                <a:noFill/>
              </a:ln>
              <a:solidFill>
                <a:schemeClr val="tx1"/>
              </a:solidFill>
              <a:effectLst/>
              <a:latin typeface="Trebuchet MS" panose="020B0603020202020204" pitchFamily="34" charset="0"/>
            </a:endParaRPr>
          </a:p>
        </p:txBody>
      </p:sp>
      <p:pic>
        <p:nvPicPr>
          <p:cNvPr id="7"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3047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308931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Lst>
  <p:hf hdr="0" dt="0"/>
  <p:txStyles>
    <p:titleStyle>
      <a:lvl1pPr algn="ctr" defTabSz="4572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7727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hdr="0" dt="0"/>
  <p:txStyles>
    <p:titleStyle>
      <a:lvl1pPr algn="ctr" defTabSz="4572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osi.es/" TargetMode="External"/><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865029" y="2753023"/>
            <a:ext cx="5343705" cy="1900113"/>
          </a:xfrm>
        </p:spPr>
        <p:txBody>
          <a:bodyPr/>
          <a:lstStyle/>
          <a:p>
            <a:r>
              <a:rPr lang="es-ES" dirty="0"/>
              <a:t>Uso excesivo de las TIC</a:t>
            </a:r>
          </a:p>
        </p:txBody>
      </p:sp>
      <p:pic>
        <p:nvPicPr>
          <p:cNvPr id="4" name="Imagen 3">
            <a:extLst>
              <a:ext uri="{FF2B5EF4-FFF2-40B4-BE49-F238E27FC236}">
                <a16:creationId xmlns:a16="http://schemas.microsoft.com/office/drawing/2014/main" id="{5D0B1B73-73DB-4C20-A07C-F4DD1167C49C}"/>
              </a:ext>
            </a:extLst>
          </p:cNvPr>
          <p:cNvPicPr>
            <a:picLocks noChangeAspect="1"/>
          </p:cNvPicPr>
          <p:nvPr/>
        </p:nvPicPr>
        <p:blipFill rotWithShape="1">
          <a:blip r:embed="rId5"/>
          <a:srcRect l="11811" t="23006" r="2352" b="18195"/>
          <a:stretch/>
        </p:blipFill>
        <p:spPr>
          <a:xfrm>
            <a:off x="1763688" y="3356992"/>
            <a:ext cx="6768752" cy="2608143"/>
          </a:xfrm>
          <a:prstGeom prst="rect">
            <a:avLst/>
          </a:prstGeom>
        </p:spPr>
      </p:pic>
      <p:pic>
        <p:nvPicPr>
          <p:cNvPr id="2" name="102- Nirvana - Smells Like Teen Spirit">
            <a:hlinkClick r:id="" action="ppaction://media"/>
            <a:extLst>
              <a:ext uri="{FF2B5EF4-FFF2-40B4-BE49-F238E27FC236}">
                <a16:creationId xmlns:a16="http://schemas.microsoft.com/office/drawing/2014/main" id="{D5562925-45FB-43ED-B695-CEDE3CD100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32081" y="1152079"/>
            <a:ext cx="609600" cy="609600"/>
          </a:xfrm>
          <a:prstGeom prst="rect">
            <a:avLst/>
          </a:prstGeom>
        </p:spPr>
      </p:pic>
    </p:spTree>
    <p:extLst>
      <p:ext uri="{BB962C8B-B14F-4D97-AF65-F5344CB8AC3E}">
        <p14:creationId xmlns:p14="http://schemas.microsoft.com/office/powerpoint/2010/main" val="4344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6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697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Marcador de texto 5"/>
          <p:cNvSpPr txBox="1">
            <a:spLocks/>
          </p:cNvSpPr>
          <p:nvPr/>
        </p:nvSpPr>
        <p:spPr>
          <a:xfrm>
            <a:off x="5943021" y="3675608"/>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a:solidFill>
                  <a:srgbClr val="EF9FA1"/>
                </a:solidFill>
                <a:latin typeface="Arial Black"/>
                <a:cs typeface="Arial Black"/>
              </a:rPr>
              <a:t>01</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pic>
        <p:nvPicPr>
          <p:cNvPr id="13" name="13 Marcador de contenido"/>
          <p:cNvPicPr>
            <a:picLocks noGrp="1"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572" y="1572702"/>
            <a:ext cx="5008418" cy="3341716"/>
          </a:xfrm>
          <a:prstGeom prst="rect">
            <a:avLst/>
          </a:prstGeom>
          <a:ln>
            <a:noFill/>
          </a:ln>
          <a:effectLst>
            <a:outerShdw blurRad="292100" dist="139700" dir="2700000" algn="tl" rotWithShape="0">
              <a:srgbClr val="333333">
                <a:alpha val="65000"/>
              </a:srgbClr>
            </a:outerShdw>
          </a:effectLst>
        </p:spPr>
      </p:pic>
      <p:sp>
        <p:nvSpPr>
          <p:cNvPr id="15" name="3 Marcador de contenido"/>
          <p:cNvSpPr>
            <a:spLocks noGrp="1"/>
          </p:cNvSpPr>
          <p:nvPr/>
        </p:nvSpPr>
        <p:spPr>
          <a:xfrm>
            <a:off x="5436096" y="1572702"/>
            <a:ext cx="3446758" cy="18716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3600" dirty="0">
                <a:solidFill>
                  <a:schemeClr val="tx1">
                    <a:lumMod val="65000"/>
                    <a:lumOff val="35000"/>
                  </a:schemeClr>
                </a:solidFill>
                <a:latin typeface="Calibri" panose="020F0502020204030204" pitchFamily="34" charset="0"/>
              </a:rPr>
              <a:t>No se obsesione con </a:t>
            </a:r>
            <a:r>
              <a:rPr lang="es-ES" sz="3600" b="1" dirty="0">
                <a:solidFill>
                  <a:srgbClr val="DD3137"/>
                </a:solidFill>
                <a:latin typeface="Calibri" panose="020F0502020204030204" pitchFamily="34" charset="0"/>
              </a:rPr>
              <a:t>conectarse</a:t>
            </a:r>
            <a:r>
              <a:rPr lang="es-ES" sz="3600" dirty="0">
                <a:solidFill>
                  <a:srgbClr val="DD3137"/>
                </a:solidFill>
                <a:latin typeface="Calibri" panose="020F0502020204030204" pitchFamily="34" charset="0"/>
              </a:rPr>
              <a:t> </a:t>
            </a:r>
          </a:p>
          <a:p>
            <a:pPr marL="0" indent="0" algn="ctr">
              <a:buNone/>
            </a:pPr>
            <a:r>
              <a:rPr lang="es-ES" sz="3600" dirty="0">
                <a:solidFill>
                  <a:schemeClr val="tx1">
                    <a:lumMod val="65000"/>
                    <a:lumOff val="35000"/>
                  </a:schemeClr>
                </a:solidFill>
                <a:latin typeface="Calibri" panose="020F0502020204030204" pitchFamily="34" charset="0"/>
              </a:rPr>
              <a:t>a “todas horas”.</a:t>
            </a:r>
          </a:p>
        </p:txBody>
      </p:sp>
      <p:sp>
        <p:nvSpPr>
          <p:cNvPr id="7" name="3 Marcador de contenido">
            <a:extLst>
              <a:ext uri="{FF2B5EF4-FFF2-40B4-BE49-F238E27FC236}">
                <a16:creationId xmlns:a16="http://schemas.microsoft.com/office/drawing/2014/main" id="{5AE1249A-77C5-44DF-B54E-A5C82A099700}"/>
              </a:ext>
            </a:extLst>
          </p:cNvPr>
          <p:cNvSpPr>
            <a:spLocks noGrp="1"/>
          </p:cNvSpPr>
          <p:nvPr/>
        </p:nvSpPr>
        <p:spPr>
          <a:xfrm>
            <a:off x="1619672" y="5373216"/>
            <a:ext cx="5760640" cy="8638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1800" dirty="0">
                <a:solidFill>
                  <a:schemeClr val="tx1">
                    <a:lumMod val="65000"/>
                    <a:lumOff val="35000"/>
                  </a:schemeClr>
                </a:solidFill>
                <a:latin typeface="Calibri" panose="020F0502020204030204" pitchFamily="34" charset="0"/>
              </a:rPr>
              <a:t>Replantéate las notificaciones</a:t>
            </a:r>
            <a:br>
              <a:rPr lang="es-ES" sz="1800" dirty="0">
                <a:solidFill>
                  <a:schemeClr val="tx1">
                    <a:lumMod val="65000"/>
                    <a:lumOff val="35000"/>
                  </a:schemeClr>
                </a:solidFill>
                <a:latin typeface="Calibri" panose="020F0502020204030204" pitchFamily="34" charset="0"/>
              </a:rPr>
            </a:br>
            <a:r>
              <a:rPr lang="es-ES" sz="1800" dirty="0">
                <a:solidFill>
                  <a:schemeClr val="tx1">
                    <a:lumMod val="65000"/>
                    <a:lumOff val="35000"/>
                  </a:schemeClr>
                </a:solidFill>
                <a:latin typeface="Calibri" panose="020F0502020204030204" pitchFamily="34" charset="0"/>
              </a:rPr>
              <a:t>Imagen, vibración y sonido</a:t>
            </a:r>
          </a:p>
        </p:txBody>
      </p:sp>
    </p:spTree>
    <p:extLst>
      <p:ext uri="{BB962C8B-B14F-4D97-AF65-F5344CB8AC3E}">
        <p14:creationId xmlns:p14="http://schemas.microsoft.com/office/powerpoint/2010/main" val="1385061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522" y="1216317"/>
            <a:ext cx="5733995" cy="4012770"/>
          </a:xfrm>
          <a:prstGeom prst="rect">
            <a:avLst/>
          </a:prstGeom>
        </p:spPr>
      </p:pic>
      <p:sp>
        <p:nvSpPr>
          <p:cNvPr id="10" name="Marcador de texto 5"/>
          <p:cNvSpPr txBox="1">
            <a:spLocks/>
          </p:cNvSpPr>
          <p:nvPr/>
        </p:nvSpPr>
        <p:spPr>
          <a:xfrm>
            <a:off x="4644008" y="1931383"/>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02</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3" name="3 Marcador de contenido"/>
          <p:cNvSpPr>
            <a:spLocks noGrp="1"/>
          </p:cNvSpPr>
          <p:nvPr/>
        </p:nvSpPr>
        <p:spPr>
          <a:xfrm>
            <a:off x="4034813" y="3518095"/>
            <a:ext cx="4614664" cy="21235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3600" dirty="0">
                <a:solidFill>
                  <a:schemeClr val="tx1">
                    <a:lumMod val="65000"/>
                    <a:lumOff val="35000"/>
                  </a:schemeClr>
                </a:solidFill>
              </a:rPr>
              <a:t>Controla el </a:t>
            </a:r>
            <a:r>
              <a:rPr lang="es-ES" sz="3600" b="1" dirty="0">
                <a:solidFill>
                  <a:srgbClr val="DD3137"/>
                </a:solidFill>
              </a:rPr>
              <a:t>tiempo</a:t>
            </a:r>
            <a:r>
              <a:rPr lang="es-ES" sz="3600" b="1" dirty="0">
                <a:solidFill>
                  <a:schemeClr val="tx1">
                    <a:lumMod val="65000"/>
                    <a:lumOff val="35000"/>
                  </a:schemeClr>
                </a:solidFill>
              </a:rPr>
              <a:t> </a:t>
            </a:r>
            <a:r>
              <a:rPr lang="es-ES" sz="3600" dirty="0">
                <a:solidFill>
                  <a:schemeClr val="tx1">
                    <a:lumMod val="65000"/>
                    <a:lumOff val="35000"/>
                  </a:schemeClr>
                </a:solidFill>
              </a:rPr>
              <a:t>que está conectado</a:t>
            </a:r>
          </a:p>
        </p:txBody>
      </p:sp>
    </p:spTree>
    <p:extLst>
      <p:ext uri="{BB962C8B-B14F-4D97-AF65-F5344CB8AC3E}">
        <p14:creationId xmlns:p14="http://schemas.microsoft.com/office/powerpoint/2010/main" val="1988680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9781" y="1368238"/>
            <a:ext cx="5468363" cy="3860962"/>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012161" y="4412121"/>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03</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6012161" y="764704"/>
            <a:ext cx="2958333" cy="492941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endParaRPr lang="es-ES" sz="3600" dirty="0">
              <a:solidFill>
                <a:schemeClr val="tx1">
                  <a:lumMod val="65000"/>
                  <a:lumOff val="35000"/>
                </a:schemeClr>
              </a:solidFill>
            </a:endParaRPr>
          </a:p>
          <a:p>
            <a:pPr marL="0" indent="0" algn="ctr">
              <a:buNone/>
            </a:pPr>
            <a:r>
              <a:rPr lang="es-ES" sz="3600" dirty="0" err="1">
                <a:solidFill>
                  <a:schemeClr val="tx1">
                    <a:lumMod val="65000"/>
                    <a:lumOff val="35000"/>
                  </a:schemeClr>
                </a:solidFill>
              </a:rPr>
              <a:t>Séa</a:t>
            </a:r>
            <a:r>
              <a:rPr lang="es-ES" sz="3600" dirty="0">
                <a:solidFill>
                  <a:schemeClr val="tx1">
                    <a:lumMod val="65000"/>
                    <a:lumOff val="35000"/>
                  </a:schemeClr>
                </a:solidFill>
              </a:rPr>
              <a:t> consciente del </a:t>
            </a:r>
            <a:r>
              <a:rPr lang="es-ES" sz="3600" b="1" dirty="0">
                <a:solidFill>
                  <a:srgbClr val="DD3137"/>
                </a:solidFill>
              </a:rPr>
              <a:t>número de veces </a:t>
            </a:r>
            <a:r>
              <a:rPr lang="es-ES" sz="3600" dirty="0">
                <a:solidFill>
                  <a:schemeClr val="tx1">
                    <a:lumMod val="65000"/>
                    <a:lumOff val="35000"/>
                  </a:schemeClr>
                </a:solidFill>
              </a:rPr>
              <a:t>que consulta sus aplicaciones  </a:t>
            </a:r>
          </a:p>
        </p:txBody>
      </p:sp>
    </p:spTree>
    <p:extLst>
      <p:ext uri="{BB962C8B-B14F-4D97-AF65-F5344CB8AC3E}">
        <p14:creationId xmlns:p14="http://schemas.microsoft.com/office/powerpoint/2010/main" val="1479159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196752"/>
            <a:ext cx="6048671" cy="4032447"/>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142482" y="3789040"/>
            <a:ext cx="243290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04</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6502522" y="1124744"/>
            <a:ext cx="2347207" cy="456510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s-ES" sz="3600" dirty="0">
                <a:solidFill>
                  <a:schemeClr val="tx1">
                    <a:lumMod val="65000"/>
                    <a:lumOff val="35000"/>
                  </a:schemeClr>
                </a:solidFill>
              </a:rPr>
              <a:t>Antes de conectarse, </a:t>
            </a:r>
            <a:r>
              <a:rPr lang="es-ES" sz="3600" b="1" dirty="0">
                <a:solidFill>
                  <a:srgbClr val="DD3137"/>
                </a:solidFill>
              </a:rPr>
              <a:t>piense</a:t>
            </a:r>
            <a:r>
              <a:rPr lang="es-ES" sz="3600" dirty="0">
                <a:solidFill>
                  <a:srgbClr val="DD3137"/>
                </a:solidFill>
              </a:rPr>
              <a:t> lo </a:t>
            </a:r>
            <a:r>
              <a:rPr lang="es-ES" sz="3600" dirty="0">
                <a:solidFill>
                  <a:schemeClr val="tx1">
                    <a:lumMod val="65000"/>
                    <a:lumOff val="35000"/>
                  </a:schemeClr>
                </a:solidFill>
              </a:rPr>
              <a:t>qué va a hacer</a:t>
            </a:r>
          </a:p>
        </p:txBody>
      </p:sp>
      <p:sp>
        <p:nvSpPr>
          <p:cNvPr id="7" name="3 Marcador de contenido">
            <a:extLst>
              <a:ext uri="{FF2B5EF4-FFF2-40B4-BE49-F238E27FC236}">
                <a16:creationId xmlns:a16="http://schemas.microsoft.com/office/drawing/2014/main" id="{B793E118-F9C2-4E16-9349-A72D068A53B4}"/>
              </a:ext>
            </a:extLst>
          </p:cNvPr>
          <p:cNvSpPr>
            <a:spLocks noGrp="1"/>
          </p:cNvSpPr>
          <p:nvPr/>
        </p:nvSpPr>
        <p:spPr>
          <a:xfrm>
            <a:off x="1619672" y="5589240"/>
            <a:ext cx="5760640" cy="6477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1800" dirty="0">
                <a:solidFill>
                  <a:schemeClr val="tx1">
                    <a:lumMod val="65000"/>
                    <a:lumOff val="35000"/>
                  </a:schemeClr>
                </a:solidFill>
                <a:latin typeface="Calibri" panose="020F0502020204030204" pitchFamily="34" charset="0"/>
              </a:rPr>
              <a:t>App Forest</a:t>
            </a:r>
          </a:p>
        </p:txBody>
      </p:sp>
    </p:spTree>
    <p:extLst>
      <p:ext uri="{BB962C8B-B14F-4D97-AF65-F5344CB8AC3E}">
        <p14:creationId xmlns:p14="http://schemas.microsoft.com/office/powerpoint/2010/main" val="2253087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2"/>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383972" y="1446246"/>
            <a:ext cx="5916219" cy="3942775"/>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156175" y="4081557"/>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05</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2" name="3 Marcador de contenido"/>
          <p:cNvSpPr>
            <a:spLocks noGrp="1"/>
          </p:cNvSpPr>
          <p:nvPr/>
        </p:nvSpPr>
        <p:spPr>
          <a:xfrm>
            <a:off x="6444208" y="507477"/>
            <a:ext cx="2530345" cy="475252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endParaRPr lang="es-ES" sz="3600" dirty="0">
              <a:solidFill>
                <a:schemeClr val="tx1">
                  <a:lumMod val="65000"/>
                  <a:lumOff val="35000"/>
                </a:schemeClr>
              </a:solidFill>
            </a:endParaRPr>
          </a:p>
          <a:p>
            <a:pPr marL="0" indent="0" algn="ctr">
              <a:buNone/>
            </a:pPr>
            <a:r>
              <a:rPr lang="es-ES" sz="3600" b="1" dirty="0">
                <a:solidFill>
                  <a:srgbClr val="DD3137"/>
                </a:solidFill>
                <a:latin typeface="Calibri" panose="020F0502020204030204" pitchFamily="34" charset="0"/>
              </a:rPr>
              <a:t>Respete horarios </a:t>
            </a:r>
            <a:r>
              <a:rPr lang="es-ES" sz="3600" dirty="0">
                <a:solidFill>
                  <a:schemeClr val="tx1">
                    <a:lumMod val="65000"/>
                    <a:lumOff val="35000"/>
                  </a:schemeClr>
                </a:solidFill>
              </a:rPr>
              <a:t>de sueño, comida, obligaciones </a:t>
            </a:r>
          </a:p>
        </p:txBody>
      </p:sp>
      <p:sp>
        <p:nvSpPr>
          <p:cNvPr id="7" name="3 Marcador de contenido">
            <a:extLst>
              <a:ext uri="{FF2B5EF4-FFF2-40B4-BE49-F238E27FC236}">
                <a16:creationId xmlns:a16="http://schemas.microsoft.com/office/drawing/2014/main" id="{513DBEC8-E066-4955-B7A5-702154E97321}"/>
              </a:ext>
            </a:extLst>
          </p:cNvPr>
          <p:cNvSpPr>
            <a:spLocks noGrp="1"/>
          </p:cNvSpPr>
          <p:nvPr/>
        </p:nvSpPr>
        <p:spPr>
          <a:xfrm>
            <a:off x="1547664" y="5621033"/>
            <a:ext cx="5760640" cy="8638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1800" dirty="0">
                <a:solidFill>
                  <a:schemeClr val="tx1">
                    <a:lumMod val="65000"/>
                    <a:lumOff val="35000"/>
                  </a:schemeClr>
                </a:solidFill>
                <a:latin typeface="Calibri" panose="020F0502020204030204" pitchFamily="34" charset="0"/>
              </a:rPr>
              <a:t>Modo nocturno o modo avión directamente</a:t>
            </a:r>
          </a:p>
        </p:txBody>
      </p:sp>
    </p:spTree>
    <p:extLst>
      <p:ext uri="{BB962C8B-B14F-4D97-AF65-F5344CB8AC3E}">
        <p14:creationId xmlns:p14="http://schemas.microsoft.com/office/powerpoint/2010/main" val="1418362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241995"/>
            <a:ext cx="5569387" cy="4043190"/>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5580112" y="4317689"/>
            <a:ext cx="289734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06</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6084168" y="933450"/>
            <a:ext cx="2880319" cy="458969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es-ES" sz="3600" dirty="0">
                <a:solidFill>
                  <a:schemeClr val="tx1">
                    <a:lumMod val="65000"/>
                    <a:lumOff val="35000"/>
                  </a:schemeClr>
                </a:solidFill>
              </a:rPr>
              <a:t>Utiliza Internet como herramienta de ocio… pero </a:t>
            </a:r>
            <a:r>
              <a:rPr lang="es-ES" sz="3600" b="1" dirty="0">
                <a:solidFill>
                  <a:srgbClr val="DD3137"/>
                </a:solidFill>
              </a:rPr>
              <a:t>márcale un horario</a:t>
            </a:r>
          </a:p>
        </p:txBody>
      </p:sp>
    </p:spTree>
    <p:extLst>
      <p:ext uri="{BB962C8B-B14F-4D97-AF65-F5344CB8AC3E}">
        <p14:creationId xmlns:p14="http://schemas.microsoft.com/office/powerpoint/2010/main" val="4048565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482" y="1581474"/>
            <a:ext cx="5055443" cy="3482330"/>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097022" y="3830062"/>
            <a:ext cx="243290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a:solidFill>
                  <a:srgbClr val="EF9FA1"/>
                </a:solidFill>
                <a:latin typeface="Arial Black"/>
                <a:cs typeface="Arial Black"/>
              </a:rPr>
              <a:t>07</a:t>
            </a:r>
            <a:endParaRPr lang="es-ES" b="1" dirty="0">
              <a:solidFill>
                <a:srgbClr val="EF9FA1"/>
              </a:solidFill>
              <a:latin typeface="Arial Black"/>
              <a:cs typeface="Arial Black"/>
            </a:endParaRPr>
          </a:p>
        </p:txBody>
      </p:sp>
      <p:sp>
        <p:nvSpPr>
          <p:cNvPr id="3" name="Título 2"/>
          <p:cNvSpPr>
            <a:spLocks noGrp="1"/>
          </p:cNvSpPr>
          <p:nvPr>
            <p:ph type="title"/>
          </p:nvPr>
        </p:nvSpPr>
        <p:spPr/>
        <p:txBody>
          <a:bodyPr/>
          <a:lstStyle/>
          <a:p>
            <a:r>
              <a:rPr lang="es-ES" dirty="0"/>
              <a:t>Recomendaciones</a:t>
            </a:r>
          </a:p>
        </p:txBody>
      </p:sp>
      <p:sp>
        <p:nvSpPr>
          <p:cNvPr id="6" name="Marcador de texto 5"/>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5796136" y="692696"/>
            <a:ext cx="3034680" cy="303630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endParaRPr lang="es-ES" sz="3600" dirty="0">
              <a:solidFill>
                <a:schemeClr val="tx1">
                  <a:lumMod val="65000"/>
                  <a:lumOff val="35000"/>
                </a:schemeClr>
              </a:solidFill>
            </a:endParaRPr>
          </a:p>
          <a:p>
            <a:pPr marL="0" indent="0" algn="ctr">
              <a:buNone/>
            </a:pPr>
            <a:r>
              <a:rPr lang="es-ES" sz="3600" b="1" dirty="0">
                <a:solidFill>
                  <a:srgbClr val="DD3137"/>
                </a:solidFill>
              </a:rPr>
              <a:t>Búscale alternativas </a:t>
            </a:r>
            <a:r>
              <a:rPr lang="es-ES" sz="3600" dirty="0">
                <a:solidFill>
                  <a:schemeClr val="tx1">
                    <a:lumMod val="65000"/>
                    <a:lumOff val="35000"/>
                  </a:schemeClr>
                </a:solidFill>
              </a:rPr>
              <a:t>a Internet para su tiempo libre</a:t>
            </a:r>
          </a:p>
        </p:txBody>
      </p:sp>
    </p:spTree>
    <p:extLst>
      <p:ext uri="{BB962C8B-B14F-4D97-AF65-F5344CB8AC3E}">
        <p14:creationId xmlns:p14="http://schemas.microsoft.com/office/powerpoint/2010/main" val="1030657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1700808"/>
            <a:ext cx="3987298" cy="3239430"/>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827584" y="3789040"/>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solidFill>
                  <a:srgbClr val="EF9FA1"/>
                </a:solidFill>
                <a:latin typeface="Arial Black"/>
                <a:cs typeface="Arial Black"/>
              </a:rPr>
              <a:t>08</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0" name="3 Marcador de contenido"/>
          <p:cNvSpPr>
            <a:spLocks noGrp="1"/>
          </p:cNvSpPr>
          <p:nvPr/>
        </p:nvSpPr>
        <p:spPr>
          <a:xfrm>
            <a:off x="69846" y="908720"/>
            <a:ext cx="4536504" cy="464137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endParaRPr lang="es-ES" sz="3600" dirty="0">
              <a:solidFill>
                <a:schemeClr val="tx1">
                  <a:lumMod val="65000"/>
                  <a:lumOff val="35000"/>
                </a:schemeClr>
              </a:solidFill>
            </a:endParaRPr>
          </a:p>
          <a:p>
            <a:pPr marL="0" indent="0" algn="ctr">
              <a:buNone/>
            </a:pPr>
            <a:r>
              <a:rPr lang="es-ES" sz="3600" b="1" dirty="0">
                <a:solidFill>
                  <a:srgbClr val="DD3137"/>
                </a:solidFill>
              </a:rPr>
              <a:t>Mientras estudia</a:t>
            </a:r>
            <a:r>
              <a:rPr lang="es-ES" sz="3600" dirty="0">
                <a:solidFill>
                  <a:srgbClr val="DD3137"/>
                </a:solidFill>
              </a:rPr>
              <a:t>, que </a:t>
            </a:r>
            <a:r>
              <a:rPr lang="es-ES" sz="3600" b="1" dirty="0">
                <a:solidFill>
                  <a:srgbClr val="DD3137"/>
                </a:solidFill>
              </a:rPr>
              <a:t>desconecte</a:t>
            </a:r>
            <a:r>
              <a:rPr lang="es-ES" sz="3600" dirty="0">
                <a:solidFill>
                  <a:srgbClr val="DD3137"/>
                </a:solidFill>
              </a:rPr>
              <a:t> </a:t>
            </a:r>
            <a:r>
              <a:rPr lang="es-ES" sz="3600" dirty="0">
                <a:solidFill>
                  <a:schemeClr val="tx1">
                    <a:lumMod val="65000"/>
                    <a:lumOff val="35000"/>
                  </a:schemeClr>
                </a:solidFill>
              </a:rPr>
              <a:t>mensajería, redes sociales</a:t>
            </a:r>
          </a:p>
        </p:txBody>
      </p:sp>
    </p:spTree>
    <p:extLst>
      <p:ext uri="{BB962C8B-B14F-4D97-AF65-F5344CB8AC3E}">
        <p14:creationId xmlns:p14="http://schemas.microsoft.com/office/powerpoint/2010/main" val="681893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9"/>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457200" y="1408112"/>
            <a:ext cx="5540375" cy="3692525"/>
          </a:xfrm>
          <a:prstGeom prst="rect">
            <a:avLst/>
          </a:prstGeom>
          <a:ln>
            <a:noFill/>
          </a:ln>
          <a:effectLst>
            <a:outerShdw blurRad="292100" dist="139700" dir="2700000" algn="tl" rotWithShape="0">
              <a:srgbClr val="333333">
                <a:alpha val="65000"/>
              </a:srgbClr>
            </a:outerShdw>
          </a:effectLst>
        </p:spPr>
      </p:pic>
      <p:sp>
        <p:nvSpPr>
          <p:cNvPr id="11" name="Marcador de texto 5"/>
          <p:cNvSpPr txBox="1">
            <a:spLocks/>
          </p:cNvSpPr>
          <p:nvPr/>
        </p:nvSpPr>
        <p:spPr>
          <a:xfrm>
            <a:off x="6372200" y="3475037"/>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a:solidFill>
                  <a:srgbClr val="EF9FA1"/>
                </a:solidFill>
                <a:latin typeface="Arial Black"/>
                <a:cs typeface="Arial Black"/>
              </a:rPr>
              <a:t>09</a:t>
            </a:r>
            <a:endParaRPr lang="es-ES" b="1" dirty="0">
              <a:solidFill>
                <a:srgbClr val="EF9FA1"/>
              </a:solidFill>
              <a:latin typeface="Arial Black"/>
              <a:cs typeface="Arial Black"/>
            </a:endParaRPr>
          </a:p>
        </p:txBody>
      </p:sp>
      <p:sp>
        <p:nvSpPr>
          <p:cNvPr id="2" name="Título 1"/>
          <p:cNvSpPr>
            <a:spLocks noGrp="1"/>
          </p:cNvSpPr>
          <p:nvPr>
            <p:ph type="title"/>
          </p:nvPr>
        </p:nvSpPr>
        <p:spPr/>
        <p:txBody>
          <a:bodyPr/>
          <a:lstStyle/>
          <a:p>
            <a:r>
              <a:rPr lang="es-ES" dirty="0"/>
              <a:t>Recomendaciones</a:t>
            </a:r>
          </a:p>
        </p:txBody>
      </p:sp>
      <p:sp>
        <p:nvSpPr>
          <p:cNvPr id="3" name="Marcador de texto 2"/>
          <p:cNvSpPr>
            <a:spLocks noGrp="1"/>
          </p:cNvSpPr>
          <p:nvPr>
            <p:ph type="body" sz="quarter" idx="11"/>
          </p:nvPr>
        </p:nvSpPr>
        <p:spPr/>
        <p:txBody>
          <a:bodyPr/>
          <a:lstStyle/>
          <a:p>
            <a:r>
              <a:rPr lang="es-ES" dirty="0"/>
              <a:t>Recomendaciones. Uso razonable de las TIC</a:t>
            </a:r>
          </a:p>
        </p:txBody>
      </p:sp>
      <p:sp>
        <p:nvSpPr>
          <p:cNvPr id="12" name="3 Marcador de contenido"/>
          <p:cNvSpPr>
            <a:spLocks noGrp="1"/>
          </p:cNvSpPr>
          <p:nvPr/>
        </p:nvSpPr>
        <p:spPr>
          <a:xfrm>
            <a:off x="5951240" y="1358093"/>
            <a:ext cx="3038212" cy="2796258"/>
          </a:xfrm>
          <a:prstGeom prst="rect">
            <a:avLst/>
          </a:prstGeom>
          <a:noFill/>
          <a:ln>
            <a:noFill/>
          </a:ln>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4000" b="1" dirty="0">
                <a:solidFill>
                  <a:srgbClr val="DD3137"/>
                </a:solidFill>
                <a:latin typeface="Calibri" panose="020F0502020204030204" pitchFamily="34" charset="0"/>
              </a:rPr>
              <a:t>Cuide</a:t>
            </a:r>
            <a:r>
              <a:rPr lang="es-ES" sz="4000" dirty="0">
                <a:solidFill>
                  <a:srgbClr val="DD3137"/>
                </a:solidFill>
              </a:rPr>
              <a:t> </a:t>
            </a:r>
            <a:r>
              <a:rPr lang="es-ES" sz="4000" dirty="0">
                <a:solidFill>
                  <a:schemeClr val="tx1">
                    <a:lumMod val="65000"/>
                    <a:lumOff val="35000"/>
                  </a:schemeClr>
                </a:solidFill>
              </a:rPr>
              <a:t>sus relaciones sociales</a:t>
            </a:r>
          </a:p>
          <a:p>
            <a:endParaRPr lang="es-ES" sz="4000" dirty="0">
              <a:solidFill>
                <a:schemeClr val="tx1">
                  <a:lumMod val="65000"/>
                  <a:lumOff val="35000"/>
                </a:schemeClr>
              </a:solidFill>
            </a:endParaRPr>
          </a:p>
        </p:txBody>
      </p:sp>
    </p:spTree>
    <p:extLst>
      <p:ext uri="{BB962C8B-B14F-4D97-AF65-F5344CB8AC3E}">
        <p14:creationId xmlns:p14="http://schemas.microsoft.com/office/powerpoint/2010/main" val="1907256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Y si crees que tienes un problema de adicción a las TIC</a:t>
            </a:r>
          </a:p>
        </p:txBody>
      </p:sp>
      <p:sp>
        <p:nvSpPr>
          <p:cNvPr id="3" name="Marcador de texto 2"/>
          <p:cNvSpPr>
            <a:spLocks noGrp="1"/>
          </p:cNvSpPr>
          <p:nvPr>
            <p:ph type="body" sz="quarter" idx="11"/>
          </p:nvPr>
        </p:nvSpPr>
        <p:spPr/>
        <p:txBody>
          <a:bodyPr/>
          <a:lstStyle/>
          <a:p>
            <a:r>
              <a:rPr lang="es-ES" dirty="0"/>
              <a:t>Recomendaciones. Uso razonable de las TIC</a:t>
            </a:r>
          </a:p>
        </p:txBody>
      </p:sp>
      <p:pic>
        <p:nvPicPr>
          <p:cNvPr id="9" name="Marcador de contenido 9"/>
          <p:cNvPicPr>
            <a:picLocks noGrp="1"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1700808"/>
            <a:ext cx="4392488" cy="3181631"/>
          </a:xfrm>
          <a:prstGeom prst="rect">
            <a:avLst/>
          </a:prstGeom>
          <a:ln>
            <a:noFill/>
          </a:ln>
          <a:effectLst>
            <a:outerShdw blurRad="292100" dist="139700" dir="2700000" algn="tl" rotWithShape="0">
              <a:srgbClr val="333333">
                <a:alpha val="65000"/>
              </a:srgbClr>
            </a:outerShdw>
          </a:effectLst>
        </p:spPr>
      </p:pic>
      <p:sp>
        <p:nvSpPr>
          <p:cNvPr id="11" name="3 Marcador de contenido"/>
          <p:cNvSpPr>
            <a:spLocks noGrp="1"/>
          </p:cNvSpPr>
          <p:nvPr/>
        </p:nvSpPr>
        <p:spPr>
          <a:xfrm>
            <a:off x="219329" y="1295597"/>
            <a:ext cx="4573339" cy="36734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5125" indent="-365125">
              <a:spcAft>
                <a:spcPts val="1200"/>
              </a:spcAft>
              <a:buClr>
                <a:schemeClr val="tx1">
                  <a:lumMod val="65000"/>
                  <a:lumOff val="35000"/>
                </a:schemeClr>
              </a:buClr>
            </a:pPr>
            <a:r>
              <a:rPr lang="es-ES" sz="2800" dirty="0">
                <a:solidFill>
                  <a:schemeClr val="tx1">
                    <a:lumMod val="65000"/>
                    <a:lumOff val="35000"/>
                  </a:schemeClr>
                </a:solidFill>
              </a:rPr>
              <a:t>El primer paso y el más difícil es reconocerlo.</a:t>
            </a:r>
          </a:p>
          <a:p>
            <a:pPr marL="365125" indent="-365125">
              <a:spcAft>
                <a:spcPts val="1200"/>
              </a:spcAft>
              <a:buClr>
                <a:schemeClr val="tx1">
                  <a:lumMod val="65000"/>
                  <a:lumOff val="35000"/>
                </a:schemeClr>
              </a:buClr>
            </a:pPr>
            <a:r>
              <a:rPr lang="es-ES" sz="2800" dirty="0">
                <a:solidFill>
                  <a:schemeClr val="tx1">
                    <a:lumMod val="65000"/>
                    <a:lumOff val="35000"/>
                  </a:schemeClr>
                </a:solidFill>
              </a:rPr>
              <a:t>Toma conciencia de las consecuencias.</a:t>
            </a:r>
          </a:p>
          <a:p>
            <a:pPr marL="365125" indent="-365125">
              <a:spcAft>
                <a:spcPts val="1200"/>
              </a:spcAft>
              <a:buClr>
                <a:schemeClr val="tx1">
                  <a:lumMod val="65000"/>
                  <a:lumOff val="35000"/>
                </a:schemeClr>
              </a:buClr>
            </a:pPr>
            <a:r>
              <a:rPr lang="es-ES" sz="2800" dirty="0">
                <a:solidFill>
                  <a:schemeClr val="tx1">
                    <a:lumMod val="65000"/>
                    <a:lumOff val="35000"/>
                  </a:schemeClr>
                </a:solidFill>
              </a:rPr>
              <a:t>Tendrás que romper con algunos hábitos.</a:t>
            </a:r>
          </a:p>
          <a:p>
            <a:pPr marL="365125" indent="-365125">
              <a:spcAft>
                <a:spcPts val="1200"/>
              </a:spcAft>
              <a:buClr>
                <a:schemeClr val="tx1">
                  <a:lumMod val="65000"/>
                  <a:lumOff val="35000"/>
                </a:schemeClr>
              </a:buClr>
            </a:pPr>
            <a:r>
              <a:rPr lang="es-ES" sz="2800" dirty="0">
                <a:solidFill>
                  <a:schemeClr val="tx1">
                    <a:lumMod val="65000"/>
                    <a:lumOff val="35000"/>
                  </a:schemeClr>
                </a:solidFill>
              </a:rPr>
              <a:t>Déjate ayudar por un adulto.</a:t>
            </a:r>
          </a:p>
          <a:p>
            <a:endParaRPr lang="es-ES" dirty="0">
              <a:solidFill>
                <a:schemeClr val="tx1">
                  <a:lumMod val="65000"/>
                  <a:lumOff val="35000"/>
                </a:schemeClr>
              </a:solidFill>
            </a:endParaRPr>
          </a:p>
        </p:txBody>
      </p:sp>
    </p:spTree>
    <p:extLst>
      <p:ext uri="{BB962C8B-B14F-4D97-AF65-F5344CB8AC3E}">
        <p14:creationId xmlns:p14="http://schemas.microsoft.com/office/powerpoint/2010/main" val="2187933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17A36E-B744-4FC9-895D-AA7718200BF7}"/>
              </a:ext>
            </a:extLst>
          </p:cNvPr>
          <p:cNvSpPr>
            <a:spLocks noGrp="1"/>
          </p:cNvSpPr>
          <p:nvPr>
            <p:ph type="title"/>
          </p:nvPr>
        </p:nvSpPr>
        <p:spPr/>
        <p:txBody>
          <a:bodyPr/>
          <a:lstStyle/>
          <a:p>
            <a:endParaRPr lang="es-ES"/>
          </a:p>
        </p:txBody>
      </p:sp>
      <p:sp>
        <p:nvSpPr>
          <p:cNvPr id="3" name="Marcador de texto 2">
            <a:extLst>
              <a:ext uri="{FF2B5EF4-FFF2-40B4-BE49-F238E27FC236}">
                <a16:creationId xmlns:a16="http://schemas.microsoft.com/office/drawing/2014/main" id="{8E36575C-5A82-43DD-9245-9795EF4A9C1E}"/>
              </a:ext>
            </a:extLst>
          </p:cNvPr>
          <p:cNvSpPr>
            <a:spLocks noGrp="1"/>
          </p:cNvSpPr>
          <p:nvPr>
            <p:ph type="body" sz="quarter" idx="11"/>
          </p:nvPr>
        </p:nvSpPr>
        <p:spPr/>
        <p:txBody>
          <a:bodyPr/>
          <a:lstStyle/>
          <a:p>
            <a:endParaRPr lang="es-ES"/>
          </a:p>
        </p:txBody>
      </p:sp>
      <p:pic>
        <p:nvPicPr>
          <p:cNvPr id="4" name="Imagen 3">
            <a:extLst>
              <a:ext uri="{FF2B5EF4-FFF2-40B4-BE49-F238E27FC236}">
                <a16:creationId xmlns:a16="http://schemas.microsoft.com/office/drawing/2014/main" id="{FF59C2AD-67E0-4520-ACB0-115352764919}"/>
              </a:ext>
            </a:extLst>
          </p:cNvPr>
          <p:cNvPicPr>
            <a:picLocks noChangeAspect="1"/>
          </p:cNvPicPr>
          <p:nvPr/>
        </p:nvPicPr>
        <p:blipFill rotWithShape="1">
          <a:blip r:embed="rId2"/>
          <a:srcRect l="57087" t="16401" r="16138" b="8204"/>
          <a:stretch/>
        </p:blipFill>
        <p:spPr>
          <a:xfrm>
            <a:off x="2267744" y="1556792"/>
            <a:ext cx="4364208" cy="3456384"/>
          </a:xfrm>
          <a:prstGeom prst="rect">
            <a:avLst/>
          </a:prstGeom>
        </p:spPr>
      </p:pic>
    </p:spTree>
    <p:extLst>
      <p:ext uri="{BB962C8B-B14F-4D97-AF65-F5344CB8AC3E}">
        <p14:creationId xmlns:p14="http://schemas.microsoft.com/office/powerpoint/2010/main" val="2152717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E968E7-2E62-45CD-9300-4B7D67127607}"/>
              </a:ext>
            </a:extLst>
          </p:cNvPr>
          <p:cNvSpPr>
            <a:spLocks noGrp="1"/>
          </p:cNvSpPr>
          <p:nvPr>
            <p:ph type="title"/>
          </p:nvPr>
        </p:nvSpPr>
        <p:spPr/>
        <p:txBody>
          <a:bodyPr/>
          <a:lstStyle/>
          <a:p>
            <a:r>
              <a:rPr lang="es-ES" dirty="0" err="1"/>
              <a:t>Tips</a:t>
            </a:r>
            <a:r>
              <a:rPr lang="es-ES" dirty="0"/>
              <a:t> para todos</a:t>
            </a:r>
          </a:p>
        </p:txBody>
      </p:sp>
      <p:sp>
        <p:nvSpPr>
          <p:cNvPr id="3" name="Marcador de texto 2">
            <a:extLst>
              <a:ext uri="{FF2B5EF4-FFF2-40B4-BE49-F238E27FC236}">
                <a16:creationId xmlns:a16="http://schemas.microsoft.com/office/drawing/2014/main" id="{44045F4F-1C4B-4DB0-81E8-AAD89BB10B1D}"/>
              </a:ext>
            </a:extLst>
          </p:cNvPr>
          <p:cNvSpPr>
            <a:spLocks noGrp="1"/>
          </p:cNvSpPr>
          <p:nvPr>
            <p:ph type="body" sz="quarter" idx="11"/>
          </p:nvPr>
        </p:nvSpPr>
        <p:spPr/>
        <p:txBody>
          <a:bodyPr/>
          <a:lstStyle/>
          <a:p>
            <a:endParaRPr lang="es-ES"/>
          </a:p>
        </p:txBody>
      </p:sp>
      <p:sp>
        <p:nvSpPr>
          <p:cNvPr id="4" name="Rectángulo 3">
            <a:extLst>
              <a:ext uri="{FF2B5EF4-FFF2-40B4-BE49-F238E27FC236}">
                <a16:creationId xmlns:a16="http://schemas.microsoft.com/office/drawing/2014/main" id="{7A7BC26B-10FA-427F-AA31-8C2DAA7D35F9}"/>
              </a:ext>
            </a:extLst>
          </p:cNvPr>
          <p:cNvSpPr/>
          <p:nvPr/>
        </p:nvSpPr>
        <p:spPr>
          <a:xfrm>
            <a:off x="827584" y="980728"/>
            <a:ext cx="7488832" cy="5017527"/>
          </a:xfrm>
          <a:prstGeom prst="rect">
            <a:avLst/>
          </a:prstGeom>
        </p:spPr>
        <p:txBody>
          <a:bodyPr wrap="square">
            <a:spAutoFit/>
          </a:bodyPr>
          <a:lstStyle/>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El móvil nunca en la mesa cuando comes o has quedado (silenciado)</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No uses tu móvil en la cama (Descanso – Seguridad)</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Modo avión mientras duermen y en momentos de estudio</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Nunca en el coche</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Un sitio para dejarlo que no te distraiga</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Activar modo emergencia o nocturno</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Usa otros dispositivos</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Sincroniza el email de forma manual</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Borra apps estúpidas</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Desactiva las notificaciones de redes sociales</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Silencia los grupos de </a:t>
            </a:r>
            <a:r>
              <a:rPr lang="es-ES" sz="1600" dirty="0" err="1">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Whatsapp</a:t>
            </a:r>
            <a:endPar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Desactiva la marca azul</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Intenta llamar antes que mandar mensajes</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Quita del escritorio del móvil las apps que más te distraen</a:t>
            </a:r>
          </a:p>
          <a:p>
            <a:pPr marL="342900" lvl="0" indent="-342900">
              <a:lnSpc>
                <a:spcPct val="115000"/>
              </a:lnSpc>
              <a:spcAft>
                <a:spcPts val="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Deja tu móvil en otras manos.</a:t>
            </a:r>
          </a:p>
          <a:p>
            <a:pPr marL="342900" lvl="0" indent="-342900">
              <a:lnSpc>
                <a:spcPct val="115000"/>
              </a:lnSpc>
              <a:spcAft>
                <a:spcPts val="1000"/>
              </a:spcAft>
              <a:buFont typeface="Symbol" panose="05050102010706020507" pitchFamily="18" charset="2"/>
              <a:buChar char=""/>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Paciencia y autocontrol</a:t>
            </a:r>
          </a:p>
          <a:p>
            <a:pPr lvl="0" algn="ctr">
              <a:lnSpc>
                <a:spcPct val="115000"/>
              </a:lnSpc>
              <a:spcAft>
                <a:spcPts val="1000"/>
              </a:spcAft>
            </a:pPr>
            <a:r>
              <a:rPr lang="es-ES" sz="16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Software CP</a:t>
            </a:r>
          </a:p>
        </p:txBody>
      </p:sp>
      <p:pic>
        <p:nvPicPr>
          <p:cNvPr id="1026" name="Picture 2" descr="movil-distraccion">
            <a:extLst>
              <a:ext uri="{FF2B5EF4-FFF2-40B4-BE49-F238E27FC236}">
                <a16:creationId xmlns:a16="http://schemas.microsoft.com/office/drawing/2014/main" id="{04FA6FD1-2D39-4C01-A596-4287AA66F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133" y="2276872"/>
            <a:ext cx="3107193"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705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397337" y="1763422"/>
            <a:ext cx="4629150" cy="3495675"/>
          </a:xfrm>
          <a:prstGeom prst="rect">
            <a:avLst/>
          </a:prstGeom>
        </p:spPr>
      </p:pic>
      <p:sp>
        <p:nvSpPr>
          <p:cNvPr id="5" name="11 Título"/>
          <p:cNvSpPr>
            <a:spLocks noGrp="1"/>
          </p:cNvSpPr>
          <p:nvPr>
            <p:ph type="title"/>
          </p:nvPr>
        </p:nvSpPr>
        <p:spPr>
          <a:xfrm>
            <a:off x="457200" y="308087"/>
            <a:ext cx="8229600" cy="548220"/>
          </a:xfrm>
        </p:spPr>
        <p:txBody>
          <a:bodyPr>
            <a:normAutofit/>
          </a:bodyPr>
          <a:lstStyle/>
          <a:p>
            <a:r>
              <a:rPr lang="es-ES" dirty="0">
                <a:solidFill>
                  <a:srgbClr val="DD3137"/>
                </a:solidFill>
                <a:latin typeface="+mj-lt"/>
              </a:rPr>
              <a:t>Dónde localizar más información</a:t>
            </a:r>
          </a:p>
        </p:txBody>
      </p:sp>
      <p:sp>
        <p:nvSpPr>
          <p:cNvPr id="6" name="5 Marcador de pie de página"/>
          <p:cNvSpPr txBox="1">
            <a:spLocks/>
          </p:cNvSpPr>
          <p:nvPr/>
        </p:nvSpPr>
        <p:spPr>
          <a:xfrm>
            <a:off x="2915816" y="6363040"/>
            <a:ext cx="3312368" cy="365125"/>
          </a:xfrm>
          <a:prstGeom prst="rect">
            <a:avLst/>
          </a:prstGeom>
        </p:spPr>
        <p:txBody>
          <a:bodyPr/>
          <a:lstStyle>
            <a:lvl1pPr marL="0" indent="0" algn="ctr" defTabSz="457200" rtl="0" eaLnBrk="1" latinLnBrk="0" hangingPunct="1">
              <a:spcBef>
                <a:spcPct val="20000"/>
              </a:spcBef>
              <a:buFont typeface="Arial"/>
              <a:buNone/>
              <a:defRPr sz="1400" b="1"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a:t>Más información</a:t>
            </a:r>
            <a:endParaRPr lang="es-ES" dirty="0"/>
          </a:p>
        </p:txBody>
      </p:sp>
      <p:sp>
        <p:nvSpPr>
          <p:cNvPr id="7" name="2 CuadroTexto"/>
          <p:cNvSpPr txBox="1"/>
          <p:nvPr/>
        </p:nvSpPr>
        <p:spPr>
          <a:xfrm>
            <a:off x="1187622" y="5610699"/>
            <a:ext cx="2203029" cy="369332"/>
          </a:xfrm>
          <a:prstGeom prst="rect">
            <a:avLst/>
          </a:prstGeom>
          <a:noFill/>
        </p:spPr>
        <p:txBody>
          <a:bodyPr wrap="square" rtlCol="0">
            <a:spAutoFit/>
          </a:bodyPr>
          <a:lstStyle/>
          <a:p>
            <a:pPr algn="ctr"/>
            <a:r>
              <a:rPr lang="es-ES" dirty="0">
                <a:solidFill>
                  <a:srgbClr val="DD3137"/>
                </a:solidFill>
              </a:rPr>
              <a:t>https://www.osi.es</a:t>
            </a:r>
          </a:p>
        </p:txBody>
      </p:sp>
      <p:sp>
        <p:nvSpPr>
          <p:cNvPr id="8"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DD3137"/>
                </a:solidFill>
              </a:rPr>
              <a:t>https://www.is4k.es</a:t>
            </a:r>
          </a:p>
        </p:txBody>
      </p:sp>
      <p:pic>
        <p:nvPicPr>
          <p:cNvPr id="9" name="Picture 5">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5094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6816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1"/>
          </p:nvPr>
        </p:nvSpPr>
        <p:spPr/>
        <p:txBody>
          <a:bodyPr/>
          <a:lstStyle/>
          <a:p>
            <a:r>
              <a:rPr lang="es-ES" dirty="0"/>
              <a:t>Objetivos</a:t>
            </a:r>
          </a:p>
        </p:txBody>
      </p:sp>
      <p:sp>
        <p:nvSpPr>
          <p:cNvPr id="8" name="CuadroTexto 7"/>
          <p:cNvSpPr txBox="1"/>
          <p:nvPr/>
        </p:nvSpPr>
        <p:spPr>
          <a:xfrm>
            <a:off x="491191" y="1003950"/>
            <a:ext cx="8021745" cy="4801314"/>
          </a:xfrm>
          <a:prstGeom prst="rect">
            <a:avLst/>
          </a:prstGeom>
          <a:noFill/>
        </p:spPr>
        <p:txBody>
          <a:bodyPr wrap="square" rtlCol="0">
            <a:spAutoFit/>
          </a:bodyPr>
          <a:lstStyle/>
          <a:p>
            <a:pPr lvl="1"/>
            <a:endParaRPr lang="es-ES" sz="2400" dirty="0">
              <a:solidFill>
                <a:schemeClr val="tx1">
                  <a:lumMod val="65000"/>
                  <a:lumOff val="35000"/>
                </a:schemeClr>
              </a:solidFill>
              <a:latin typeface="Calibri" panose="020F0502020204030204" pitchFamily="34" charset="0"/>
            </a:endParaRPr>
          </a:p>
          <a:p>
            <a:pPr marL="800100" lvl="1" indent="-342900">
              <a:buClr>
                <a:schemeClr val="tx1">
                  <a:lumMod val="65000"/>
                  <a:lumOff val="35000"/>
                </a:schemeClr>
              </a:buClr>
              <a:buFont typeface="Arial" panose="020B0604020202020204" pitchFamily="34" charset="0"/>
              <a:buChar char="•"/>
            </a:pPr>
            <a:r>
              <a:rPr lang="es-ES" sz="2400" dirty="0">
                <a:solidFill>
                  <a:schemeClr val="tx1">
                    <a:lumMod val="65000"/>
                    <a:lumOff val="35000"/>
                  </a:schemeClr>
                </a:solidFill>
                <a:latin typeface="Calibri" panose="020F0502020204030204" pitchFamily="34" charset="0"/>
              </a:rPr>
              <a:t>Entender el </a:t>
            </a:r>
            <a:r>
              <a:rPr lang="es-ES" sz="2400" b="1" dirty="0">
                <a:solidFill>
                  <a:srgbClr val="DD3137"/>
                </a:solidFill>
                <a:latin typeface="Calibri" panose="020F0502020204030204" pitchFamily="34" charset="0"/>
              </a:rPr>
              <a:t>concepto de tecno</a:t>
            </a:r>
            <a:r>
              <a:rPr lang="es-ES" sz="2400" b="1" u="sng" dirty="0">
                <a:solidFill>
                  <a:srgbClr val="DD3137"/>
                </a:solidFill>
                <a:latin typeface="Calibri" panose="020F0502020204030204" pitchFamily="34" charset="0"/>
              </a:rPr>
              <a:t>adicción</a:t>
            </a:r>
            <a:r>
              <a:rPr lang="es-ES" sz="2400" b="1" dirty="0">
                <a:solidFill>
                  <a:srgbClr val="DD3137"/>
                </a:solidFill>
                <a:latin typeface="Calibri" panose="020F0502020204030204" pitchFamily="34" charset="0"/>
              </a:rPr>
              <a:t> o uso excesivo de las TIC</a:t>
            </a:r>
            <a:r>
              <a:rPr lang="es-ES" sz="2400" dirty="0">
                <a:solidFill>
                  <a:schemeClr val="tx1">
                    <a:lumMod val="65000"/>
                    <a:lumOff val="35000"/>
                  </a:schemeClr>
                </a:solidFill>
                <a:latin typeface="Calibri" panose="020F0502020204030204" pitchFamily="34" charset="0"/>
              </a:rPr>
              <a:t>, sus síntomas y valorar si podemos estar haciendo un uso excesivo de la tecnología.</a:t>
            </a:r>
          </a:p>
          <a:p>
            <a:pPr marL="800100" lvl="1" indent="-342900">
              <a:buClr>
                <a:schemeClr val="tx1">
                  <a:lumMod val="65000"/>
                  <a:lumOff val="35000"/>
                </a:schemeClr>
              </a:buClr>
              <a:buFont typeface="Arial" panose="020B0604020202020204" pitchFamily="34" charset="0"/>
              <a:buChar char="•"/>
            </a:pPr>
            <a:endParaRPr lang="es-ES" sz="2400" dirty="0">
              <a:solidFill>
                <a:schemeClr val="tx1">
                  <a:lumMod val="65000"/>
                  <a:lumOff val="35000"/>
                </a:schemeClr>
              </a:solidFill>
              <a:latin typeface="Calibri" panose="020F0502020204030204" pitchFamily="34" charset="0"/>
            </a:endParaRPr>
          </a:p>
          <a:p>
            <a:pPr marL="800100" lvl="1" indent="-342900">
              <a:buClr>
                <a:schemeClr val="tx1">
                  <a:lumMod val="65000"/>
                  <a:lumOff val="35000"/>
                </a:schemeClr>
              </a:buClr>
              <a:buFont typeface="Arial" panose="020B0604020202020204" pitchFamily="34" charset="0"/>
              <a:buChar char="•"/>
            </a:pPr>
            <a:r>
              <a:rPr lang="es-ES" sz="2400" dirty="0">
                <a:solidFill>
                  <a:schemeClr val="tx1">
                    <a:lumMod val="65000"/>
                    <a:lumOff val="35000"/>
                  </a:schemeClr>
                </a:solidFill>
                <a:latin typeface="Calibri" panose="020F0502020204030204" pitchFamily="34" charset="0"/>
              </a:rPr>
              <a:t>Pautas y </a:t>
            </a:r>
            <a:r>
              <a:rPr lang="es-ES" sz="2400" b="1" dirty="0">
                <a:solidFill>
                  <a:srgbClr val="DD3137"/>
                </a:solidFill>
                <a:latin typeface="Calibri" panose="020F0502020204030204" pitchFamily="34" charset="0"/>
              </a:rPr>
              <a:t>recomendaciones</a:t>
            </a:r>
            <a:r>
              <a:rPr lang="es-ES" sz="2400" dirty="0">
                <a:solidFill>
                  <a:schemeClr val="tx1">
                    <a:lumMod val="65000"/>
                    <a:lumOff val="35000"/>
                  </a:schemeClr>
                </a:solidFill>
                <a:latin typeface="Calibri" panose="020F0502020204030204" pitchFamily="34" charset="0"/>
              </a:rPr>
              <a:t> para su </a:t>
            </a:r>
            <a:r>
              <a:rPr lang="es-ES" sz="2400" b="1" dirty="0">
                <a:solidFill>
                  <a:srgbClr val="DD3137"/>
                </a:solidFill>
                <a:latin typeface="Calibri" panose="020F0502020204030204" pitchFamily="34" charset="0"/>
              </a:rPr>
              <a:t>prevención</a:t>
            </a:r>
            <a:r>
              <a:rPr lang="es-ES" sz="2400" dirty="0">
                <a:solidFill>
                  <a:schemeClr val="tx1">
                    <a:lumMod val="65000"/>
                    <a:lumOff val="35000"/>
                  </a:schemeClr>
                </a:solidFill>
                <a:latin typeface="Calibri" panose="020F0502020204030204" pitchFamily="34" charset="0"/>
              </a:rPr>
              <a:t>.</a:t>
            </a:r>
          </a:p>
          <a:p>
            <a:pPr marL="800100" lvl="1" indent="-342900">
              <a:buClr>
                <a:schemeClr val="tx1">
                  <a:lumMod val="65000"/>
                  <a:lumOff val="35000"/>
                </a:schemeClr>
              </a:buClr>
              <a:buFont typeface="Arial" panose="020B0604020202020204" pitchFamily="34" charset="0"/>
              <a:buChar char="•"/>
            </a:pPr>
            <a:endParaRPr lang="es-ES" sz="2400" dirty="0">
              <a:solidFill>
                <a:schemeClr val="tx1">
                  <a:lumMod val="65000"/>
                  <a:lumOff val="35000"/>
                </a:schemeClr>
              </a:solidFill>
              <a:latin typeface="Calibri" panose="020F0502020204030204" pitchFamily="34" charset="0"/>
            </a:endParaRPr>
          </a:p>
          <a:p>
            <a:pPr marL="800100" lvl="1" indent="-342900">
              <a:buClr>
                <a:schemeClr val="tx1">
                  <a:lumMod val="65000"/>
                  <a:lumOff val="35000"/>
                </a:schemeClr>
              </a:buClr>
              <a:buFont typeface="Arial" panose="020B0604020202020204" pitchFamily="34" charset="0"/>
              <a:buChar char="•"/>
            </a:pPr>
            <a:r>
              <a:rPr lang="es-ES" sz="2400" dirty="0">
                <a:solidFill>
                  <a:schemeClr val="tx1">
                    <a:lumMod val="65000"/>
                    <a:lumOff val="35000"/>
                  </a:schemeClr>
                </a:solidFill>
                <a:latin typeface="Calibri" panose="020F0502020204030204" pitchFamily="34" charset="0"/>
              </a:rPr>
              <a:t>Entender la importancia de </a:t>
            </a:r>
            <a:r>
              <a:rPr lang="es-ES" sz="2400" b="1" dirty="0">
                <a:solidFill>
                  <a:srgbClr val="DD3137"/>
                </a:solidFill>
                <a:latin typeface="Calibri" panose="020F0502020204030204" pitchFamily="34" charset="0"/>
              </a:rPr>
              <a:t>fomentar hábitos de uso razonable</a:t>
            </a:r>
            <a:r>
              <a:rPr lang="es-ES" sz="2400" dirty="0">
                <a:solidFill>
                  <a:schemeClr val="tx1">
                    <a:lumMod val="65000"/>
                    <a:lumOff val="35000"/>
                  </a:schemeClr>
                </a:solidFill>
                <a:latin typeface="Calibri" panose="020F0502020204030204" pitchFamily="34" charset="0"/>
              </a:rPr>
              <a:t> (no excesivo) de las TIC.</a:t>
            </a:r>
          </a:p>
          <a:p>
            <a:pPr lvl="1">
              <a:buClr>
                <a:schemeClr val="tx1">
                  <a:lumMod val="65000"/>
                  <a:lumOff val="35000"/>
                </a:schemeClr>
              </a:buClr>
            </a:pPr>
            <a:endParaRPr lang="es-ES" sz="2400" dirty="0">
              <a:solidFill>
                <a:schemeClr val="tx1">
                  <a:lumMod val="65000"/>
                  <a:lumOff val="35000"/>
                </a:schemeClr>
              </a:solidFill>
              <a:latin typeface="Calibri" panose="020F0502020204030204" pitchFamily="34" charset="0"/>
            </a:endParaRPr>
          </a:p>
          <a:p>
            <a:pPr marL="800100" lvl="1" indent="-342900">
              <a:buClr>
                <a:schemeClr val="tx1">
                  <a:lumMod val="65000"/>
                  <a:lumOff val="35000"/>
                </a:schemeClr>
              </a:buClr>
              <a:buFont typeface="Arial" panose="020B0604020202020204" pitchFamily="34" charset="0"/>
              <a:buChar char="•"/>
            </a:pPr>
            <a:r>
              <a:rPr lang="es-ES" sz="2400" b="1" dirty="0">
                <a:solidFill>
                  <a:srgbClr val="FF0000"/>
                </a:solidFill>
                <a:latin typeface="Calibri" panose="020F0502020204030204" pitchFamily="34" charset="0"/>
              </a:rPr>
              <a:t>Software</a:t>
            </a:r>
            <a:r>
              <a:rPr lang="es-ES" sz="2400" dirty="0">
                <a:solidFill>
                  <a:schemeClr val="tx1">
                    <a:lumMod val="65000"/>
                    <a:lumOff val="35000"/>
                  </a:schemeClr>
                </a:solidFill>
                <a:latin typeface="Calibri" panose="020F0502020204030204" pitchFamily="34" charset="0"/>
              </a:rPr>
              <a:t> de Control Parental.</a:t>
            </a:r>
            <a:endParaRPr lang="es-ES" sz="4000" dirty="0">
              <a:solidFill>
                <a:schemeClr val="tx1">
                  <a:lumMod val="65000"/>
                  <a:lumOff val="35000"/>
                </a:schemeClr>
              </a:solidFill>
              <a:latin typeface="Calibri" panose="020F0502020204030204" pitchFamily="34" charset="0"/>
            </a:endParaRPr>
          </a:p>
          <a:p>
            <a:pPr marL="800100" lvl="1" indent="-342900">
              <a:buFont typeface="Wingdings" panose="05000000000000000000" pitchFamily="2" charset="2"/>
              <a:buChar char="§"/>
            </a:pPr>
            <a:endParaRPr lang="es-ES" sz="2400" dirty="0">
              <a:solidFill>
                <a:schemeClr val="tx1">
                  <a:lumMod val="65000"/>
                  <a:lumOff val="35000"/>
                </a:schemeClr>
              </a:solidFill>
              <a:latin typeface="Calibri" panose="020F0502020204030204" pitchFamily="34" charset="0"/>
            </a:endParaRPr>
          </a:p>
          <a:p>
            <a:endParaRPr lang="es-ES" dirty="0">
              <a:solidFill>
                <a:schemeClr val="tx1">
                  <a:lumMod val="65000"/>
                  <a:lumOff val="35000"/>
                </a:schemeClr>
              </a:solidFill>
            </a:endParaRPr>
          </a:p>
        </p:txBody>
      </p:sp>
      <p:sp>
        <p:nvSpPr>
          <p:cNvPr id="6" name="Título 5"/>
          <p:cNvSpPr>
            <a:spLocks noGrp="1"/>
          </p:cNvSpPr>
          <p:nvPr>
            <p:ph type="title"/>
          </p:nvPr>
        </p:nvSpPr>
        <p:spPr/>
        <p:txBody>
          <a:bodyPr/>
          <a:lstStyle/>
          <a:p>
            <a:r>
              <a:rPr lang="es-ES" dirty="0"/>
              <a:t>¿Qué vamos a aprender hoy?</a:t>
            </a:r>
          </a:p>
        </p:txBody>
      </p:sp>
    </p:spTree>
    <p:extLst>
      <p:ext uri="{BB962C8B-B14F-4D97-AF65-F5344CB8AC3E}">
        <p14:creationId xmlns:p14="http://schemas.microsoft.com/office/powerpoint/2010/main" val="539978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a:lstStyle/>
          <a:p>
            <a:r>
              <a:rPr lang="es-ES" dirty="0"/>
              <a:t>Definición</a:t>
            </a:r>
          </a:p>
        </p:txBody>
      </p:sp>
      <p:sp>
        <p:nvSpPr>
          <p:cNvPr id="14" name="Marcador de texto 13"/>
          <p:cNvSpPr>
            <a:spLocks noGrp="1"/>
          </p:cNvSpPr>
          <p:nvPr>
            <p:ph type="body" sz="quarter" idx="11"/>
          </p:nvPr>
        </p:nvSpPr>
        <p:spPr/>
        <p:txBody>
          <a:bodyPr/>
          <a:lstStyle/>
          <a:p>
            <a:r>
              <a:rPr lang="es-ES" dirty="0" err="1"/>
              <a:t>Tecnoadicción</a:t>
            </a:r>
            <a:r>
              <a:rPr lang="es-ES" dirty="0"/>
              <a:t>. Definición</a:t>
            </a:r>
          </a:p>
        </p:txBody>
      </p:sp>
      <p:sp>
        <p:nvSpPr>
          <p:cNvPr id="15" name="Marcador de contenido 2"/>
          <p:cNvSpPr>
            <a:spLocks noGrp="1"/>
          </p:cNvSpPr>
          <p:nvPr/>
        </p:nvSpPr>
        <p:spPr>
          <a:xfrm>
            <a:off x="794531" y="2420889"/>
            <a:ext cx="3803282" cy="29963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sz="2400" dirty="0">
                <a:solidFill>
                  <a:schemeClr val="tx1">
                    <a:lumMod val="65000"/>
                    <a:lumOff val="35000"/>
                  </a:schemeClr>
                </a:solidFill>
              </a:rPr>
              <a:t>Inclinación desmedida respecto al uso de la tecnología que limita nuestra libertad por la gran dependencia que provoca.</a:t>
            </a:r>
            <a:br>
              <a:rPr lang="es-ES" sz="2400" dirty="0">
                <a:solidFill>
                  <a:schemeClr val="tx1">
                    <a:lumMod val="65000"/>
                    <a:lumOff val="35000"/>
                  </a:schemeClr>
                </a:solidFill>
              </a:rPr>
            </a:br>
            <a:endParaRPr lang="es-ES" sz="2400" dirty="0">
              <a:solidFill>
                <a:schemeClr val="tx1">
                  <a:lumMod val="65000"/>
                  <a:lumOff val="35000"/>
                </a:schemeClr>
              </a:solidFill>
            </a:endParaRPr>
          </a:p>
          <a:p>
            <a:pPr marL="0" indent="0" algn="ctr">
              <a:buNone/>
            </a:pPr>
            <a:r>
              <a:rPr lang="es-ES" sz="2400" b="1" dirty="0">
                <a:solidFill>
                  <a:schemeClr val="tx1">
                    <a:lumMod val="65000"/>
                    <a:lumOff val="35000"/>
                  </a:schemeClr>
                </a:solidFill>
              </a:rPr>
              <a:t>¿Quién controla a quién?</a:t>
            </a:r>
          </a:p>
        </p:txBody>
      </p:sp>
      <p:sp>
        <p:nvSpPr>
          <p:cNvPr id="16" name="Marcador de texto 7"/>
          <p:cNvSpPr>
            <a:spLocks noGrp="1"/>
          </p:cNvSpPr>
          <p:nvPr/>
        </p:nvSpPr>
        <p:spPr>
          <a:xfrm>
            <a:off x="277333" y="1240724"/>
            <a:ext cx="4572000" cy="6397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563" indent="0" algn="ctr">
              <a:buNone/>
            </a:pPr>
            <a:r>
              <a:rPr lang="es-ES" sz="2800" dirty="0">
                <a:solidFill>
                  <a:srgbClr val="DD3137"/>
                </a:solidFill>
              </a:rPr>
              <a:t>Uso excesivo de las TIC - Tecnoadicción</a:t>
            </a:r>
          </a:p>
        </p:txBody>
      </p:sp>
      <p:pic>
        <p:nvPicPr>
          <p:cNvPr id="17" name="10 Imagen"/>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910602" y="1456748"/>
            <a:ext cx="3956064" cy="4160529"/>
          </a:xfrm>
          <a:prstGeom prst="rect">
            <a:avLst/>
          </a:prstGeom>
        </p:spPr>
      </p:pic>
    </p:spTree>
    <p:extLst>
      <p:ext uri="{BB962C8B-B14F-4D97-AF65-F5344CB8AC3E}">
        <p14:creationId xmlns:p14="http://schemas.microsoft.com/office/powerpoint/2010/main" val="1494283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7"/>
          <p:cNvSpPr>
            <a:spLocks noGrp="1"/>
          </p:cNvSpPr>
          <p:nvPr>
            <p:ph type="body" sz="quarter" idx="11"/>
          </p:nvPr>
        </p:nvSpPr>
        <p:spPr/>
        <p:txBody>
          <a:bodyPr/>
          <a:lstStyle/>
          <a:p>
            <a:r>
              <a:rPr lang="es-ES" dirty="0"/>
              <a:t>Uso excesivo de la tecnología: introducción</a:t>
            </a:r>
          </a:p>
        </p:txBody>
      </p:sp>
      <p:sp>
        <p:nvSpPr>
          <p:cNvPr id="2" name="1 CuadroTexto"/>
          <p:cNvSpPr txBox="1"/>
          <p:nvPr/>
        </p:nvSpPr>
        <p:spPr>
          <a:xfrm>
            <a:off x="5148064" y="1055633"/>
            <a:ext cx="3538736" cy="4493538"/>
          </a:xfrm>
          <a:prstGeom prst="rect">
            <a:avLst/>
          </a:prstGeom>
          <a:noFill/>
        </p:spPr>
        <p:txBody>
          <a:bodyPr wrap="square" rtlCol="0">
            <a:spAutoFit/>
          </a:bodyPr>
          <a:lstStyle/>
          <a:p>
            <a:pPr marL="457200" indent="-457200">
              <a:buClr>
                <a:schemeClr val="tx1">
                  <a:lumMod val="65000"/>
                  <a:lumOff val="35000"/>
                </a:schemeClr>
              </a:buClr>
              <a:buFont typeface="Arial" panose="020B0604020202020204" pitchFamily="34" charset="0"/>
              <a:buChar char="•"/>
            </a:pPr>
            <a:r>
              <a:rPr lang="es-ES" sz="2200" b="1" dirty="0">
                <a:solidFill>
                  <a:schemeClr val="tx1">
                    <a:lumMod val="65000"/>
                    <a:lumOff val="35000"/>
                  </a:schemeClr>
                </a:solidFill>
                <a:latin typeface="Calibri" panose="020F0502020204030204" pitchFamily="34" charset="0"/>
              </a:rPr>
              <a:t>¿Cuál es su relación con la tecnología?</a:t>
            </a:r>
          </a:p>
          <a:p>
            <a:pPr marL="457200" indent="-457200">
              <a:buClr>
                <a:schemeClr val="tx1">
                  <a:lumMod val="65000"/>
                  <a:lumOff val="35000"/>
                </a:schemeClr>
              </a:buClr>
              <a:buFont typeface="Arial" panose="020B0604020202020204" pitchFamily="34" charset="0"/>
              <a:buChar char="•"/>
            </a:pPr>
            <a:endParaRPr lang="es-ES" sz="2200" b="1" dirty="0">
              <a:solidFill>
                <a:schemeClr val="tx1">
                  <a:lumMod val="65000"/>
                  <a:lumOff val="35000"/>
                </a:schemeClr>
              </a:solidFill>
              <a:latin typeface="Calibri" panose="020F0502020204030204" pitchFamily="34" charset="0"/>
            </a:endParaRPr>
          </a:p>
          <a:p>
            <a:pPr marL="457200" indent="-457200">
              <a:buClr>
                <a:schemeClr val="tx1">
                  <a:lumMod val="65000"/>
                  <a:lumOff val="35000"/>
                </a:schemeClr>
              </a:buClr>
              <a:buFont typeface="Arial" panose="020B0604020202020204" pitchFamily="34" charset="0"/>
              <a:buChar char="•"/>
            </a:pPr>
            <a:r>
              <a:rPr lang="es-ES" sz="2200" dirty="0">
                <a:solidFill>
                  <a:schemeClr val="tx1">
                    <a:lumMod val="65000"/>
                    <a:lumOff val="35000"/>
                  </a:schemeClr>
                </a:solidFill>
                <a:latin typeface="Calibri" panose="020F0502020204030204" pitchFamily="34" charset="0"/>
              </a:rPr>
              <a:t>¿Que necesidades y circunstancias?</a:t>
            </a:r>
            <a:br>
              <a:rPr lang="es-ES" sz="2200" b="1" dirty="0">
                <a:solidFill>
                  <a:schemeClr val="tx1">
                    <a:lumMod val="65000"/>
                    <a:lumOff val="35000"/>
                  </a:schemeClr>
                </a:solidFill>
                <a:latin typeface="Calibri" panose="020F0502020204030204" pitchFamily="34" charset="0"/>
              </a:rPr>
            </a:br>
            <a:r>
              <a:rPr lang="es-ES" sz="2200" b="1" dirty="0">
                <a:solidFill>
                  <a:schemeClr val="tx1">
                    <a:lumMod val="65000"/>
                    <a:lumOff val="35000"/>
                  </a:schemeClr>
                </a:solidFill>
                <a:latin typeface="Calibri" panose="020F0502020204030204" pitchFamily="34" charset="0"/>
              </a:rPr>
              <a:t> </a:t>
            </a:r>
          </a:p>
          <a:p>
            <a:pPr marL="457200" indent="-457200">
              <a:buClr>
                <a:schemeClr val="tx1">
                  <a:lumMod val="65000"/>
                  <a:lumOff val="35000"/>
                </a:schemeClr>
              </a:buClr>
              <a:buFont typeface="Arial" panose="020B0604020202020204" pitchFamily="34" charset="0"/>
              <a:buChar char="•"/>
            </a:pPr>
            <a:r>
              <a:rPr lang="es-ES" sz="2200" dirty="0">
                <a:solidFill>
                  <a:schemeClr val="tx1">
                    <a:lumMod val="65000"/>
                    <a:lumOff val="35000"/>
                  </a:schemeClr>
                </a:solidFill>
                <a:latin typeface="Calibri" panose="020F0502020204030204" pitchFamily="34" charset="0"/>
              </a:rPr>
              <a:t>¿He fijado normas, hábitos, has dialogado y has dado ejemplo desde el principio </a:t>
            </a:r>
            <a:r>
              <a:rPr lang="es-ES" sz="2200" dirty="0">
                <a:solidFill>
                  <a:srgbClr val="FF0000"/>
                </a:solidFill>
                <a:latin typeface="Calibri" panose="020F0502020204030204" pitchFamily="34" charset="0"/>
              </a:rPr>
              <a:t>0-</a:t>
            </a:r>
            <a:r>
              <a:rPr lang="es-ES" sz="2200" dirty="0">
                <a:solidFill>
                  <a:srgbClr val="FFC000"/>
                </a:solidFill>
                <a:latin typeface="Calibri" panose="020F0502020204030204" pitchFamily="34" charset="0"/>
              </a:rPr>
              <a:t>6</a:t>
            </a:r>
            <a:r>
              <a:rPr lang="es-ES" sz="2200" dirty="0">
                <a:solidFill>
                  <a:schemeClr val="tx1">
                    <a:lumMod val="65000"/>
                    <a:lumOff val="35000"/>
                  </a:schemeClr>
                </a:solidFill>
                <a:latin typeface="Calibri" panose="020F0502020204030204" pitchFamily="34" charset="0"/>
              </a:rPr>
              <a:t>-</a:t>
            </a:r>
            <a:r>
              <a:rPr lang="es-ES" sz="2200" dirty="0">
                <a:solidFill>
                  <a:schemeClr val="accent4">
                    <a:lumMod val="75000"/>
                  </a:schemeClr>
                </a:solidFill>
                <a:latin typeface="Calibri" panose="020F0502020204030204" pitchFamily="34" charset="0"/>
              </a:rPr>
              <a:t>12-</a:t>
            </a:r>
            <a:r>
              <a:rPr lang="es-ES" sz="2200" dirty="0">
                <a:solidFill>
                  <a:srgbClr val="00B050"/>
                </a:solidFill>
                <a:latin typeface="Calibri" panose="020F0502020204030204" pitchFamily="34" charset="0"/>
              </a:rPr>
              <a:t>15</a:t>
            </a:r>
            <a:r>
              <a:rPr lang="es-ES" sz="2200" dirty="0">
                <a:solidFill>
                  <a:schemeClr val="tx1">
                    <a:lumMod val="65000"/>
                    <a:lumOff val="35000"/>
                  </a:schemeClr>
                </a:solidFill>
                <a:latin typeface="Calibri" panose="020F0502020204030204" pitchFamily="34" charset="0"/>
              </a:rPr>
              <a:t>?</a:t>
            </a:r>
          </a:p>
          <a:p>
            <a:pPr marL="457200" indent="-457200">
              <a:buClr>
                <a:schemeClr val="tx1">
                  <a:lumMod val="65000"/>
                  <a:lumOff val="35000"/>
                </a:schemeClr>
              </a:buClr>
              <a:buFont typeface="Arial" panose="020B0604020202020204" pitchFamily="34" charset="0"/>
              <a:buChar char="•"/>
            </a:pPr>
            <a:endParaRPr lang="es-ES" sz="2200" dirty="0">
              <a:solidFill>
                <a:schemeClr val="tx1">
                  <a:lumMod val="65000"/>
                  <a:lumOff val="35000"/>
                </a:schemeClr>
              </a:solidFill>
              <a:latin typeface="Calibri" panose="020F0502020204030204" pitchFamily="34" charset="0"/>
            </a:endParaRPr>
          </a:p>
          <a:p>
            <a:pPr marL="457200" indent="-457200">
              <a:buClr>
                <a:schemeClr val="tx1">
                  <a:lumMod val="65000"/>
                  <a:lumOff val="35000"/>
                </a:schemeClr>
              </a:buClr>
              <a:buFont typeface="Arial" panose="020B0604020202020204" pitchFamily="34" charset="0"/>
              <a:buChar char="•"/>
            </a:pPr>
            <a:r>
              <a:rPr lang="es-ES" sz="2200" dirty="0">
                <a:solidFill>
                  <a:schemeClr val="tx1">
                    <a:lumMod val="65000"/>
                    <a:lumOff val="35000"/>
                  </a:schemeClr>
                </a:solidFill>
                <a:latin typeface="Calibri" panose="020F0502020204030204" pitchFamily="34" charset="0"/>
              </a:rPr>
              <a:t>¿Crees que está	  “atrapado” por ella?</a:t>
            </a:r>
          </a:p>
        </p:txBody>
      </p:sp>
      <p:sp>
        <p:nvSpPr>
          <p:cNvPr id="6" name="Título 1">
            <a:extLst>
              <a:ext uri="{FF2B5EF4-FFF2-40B4-BE49-F238E27FC236}">
                <a16:creationId xmlns:a16="http://schemas.microsoft.com/office/drawing/2014/main" id="{A30E26A1-5CFE-45CF-815B-3ED2A06F4638}"/>
              </a:ext>
            </a:extLst>
          </p:cNvPr>
          <p:cNvSpPr txBox="1">
            <a:spLocks/>
          </p:cNvSpPr>
          <p:nvPr/>
        </p:nvSpPr>
        <p:spPr>
          <a:xfrm>
            <a:off x="2478596" y="526691"/>
            <a:ext cx="4186808" cy="658812"/>
          </a:xfrm>
          <a:prstGeom prst="rect">
            <a:avLst/>
          </a:prstGeom>
        </p:spPr>
        <p:txBody>
          <a:bodyPr/>
          <a:lstStyle>
            <a:lvl1pPr algn="ctr" defTabSz="457200" rtl="0" eaLnBrk="1" latinLnBrk="0" hangingPunct="1">
              <a:spcBef>
                <a:spcPct val="0"/>
              </a:spcBef>
              <a:buNone/>
              <a:defRPr sz="2800" b="1" kern="1200">
                <a:solidFill>
                  <a:srgbClr val="E73137"/>
                </a:solidFill>
                <a:latin typeface="+mj-lt"/>
                <a:ea typeface="+mj-ea"/>
                <a:cs typeface="+mj-cs"/>
              </a:defRPr>
            </a:lvl1pPr>
          </a:lstStyle>
          <a:p>
            <a:r>
              <a:rPr lang="es-ES" dirty="0"/>
              <a:t>Reflexiona</a:t>
            </a:r>
          </a:p>
        </p:txBody>
      </p:sp>
      <p:pic>
        <p:nvPicPr>
          <p:cNvPr id="7" name="Imagen 6">
            <a:extLst>
              <a:ext uri="{FF2B5EF4-FFF2-40B4-BE49-F238E27FC236}">
                <a16:creationId xmlns:a16="http://schemas.microsoft.com/office/drawing/2014/main" id="{1E3B60F2-82CB-46D3-B8D2-80B7E0F76EF9}"/>
              </a:ext>
            </a:extLst>
          </p:cNvPr>
          <p:cNvPicPr>
            <a:picLocks noChangeAspect="1"/>
          </p:cNvPicPr>
          <p:nvPr/>
        </p:nvPicPr>
        <p:blipFill rotWithShape="1">
          <a:blip r:embed="rId3"/>
          <a:srcRect l="57087" t="16401" r="16138" b="8204"/>
          <a:stretch/>
        </p:blipFill>
        <p:spPr>
          <a:xfrm>
            <a:off x="660322" y="1556793"/>
            <a:ext cx="4364208" cy="3456384"/>
          </a:xfrm>
          <a:prstGeom prst="rect">
            <a:avLst/>
          </a:prstGeom>
        </p:spPr>
      </p:pic>
    </p:spTree>
    <p:extLst>
      <p:ext uri="{BB962C8B-B14F-4D97-AF65-F5344CB8AC3E}">
        <p14:creationId xmlns:p14="http://schemas.microsoft.com/office/powerpoint/2010/main" val="2946134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5067300" y="0"/>
            <a:ext cx="4076700" cy="6191250"/>
          </a:xfrm>
          <a:prstGeom prst="rect">
            <a:avLst/>
          </a:prstGeom>
          <a:ln>
            <a:noFill/>
          </a:ln>
          <a:effectLst>
            <a:outerShdw blurRad="292100" dist="139700" dir="2700000" algn="tl" rotWithShape="0">
              <a:srgbClr val="333333">
                <a:alpha val="65000"/>
              </a:srgbClr>
            </a:outerShdw>
          </a:effectLst>
        </p:spPr>
      </p:pic>
      <p:sp>
        <p:nvSpPr>
          <p:cNvPr id="2" name="Título 1"/>
          <p:cNvSpPr>
            <a:spLocks noGrp="1"/>
          </p:cNvSpPr>
          <p:nvPr>
            <p:ph type="title"/>
          </p:nvPr>
        </p:nvSpPr>
        <p:spPr>
          <a:xfrm>
            <a:off x="457200" y="274638"/>
            <a:ext cx="4186808" cy="658812"/>
          </a:xfrm>
        </p:spPr>
        <p:txBody>
          <a:bodyPr/>
          <a:lstStyle/>
          <a:p>
            <a:r>
              <a:rPr lang="es-ES" dirty="0"/>
              <a:t>Reflexiona</a:t>
            </a:r>
          </a:p>
        </p:txBody>
      </p:sp>
      <p:sp>
        <p:nvSpPr>
          <p:cNvPr id="3" name="Marcador de texto 2"/>
          <p:cNvSpPr>
            <a:spLocks noGrp="1"/>
          </p:cNvSpPr>
          <p:nvPr>
            <p:ph type="body" sz="quarter" idx="11"/>
          </p:nvPr>
        </p:nvSpPr>
        <p:spPr/>
        <p:txBody>
          <a:bodyPr/>
          <a:lstStyle/>
          <a:p>
            <a:r>
              <a:rPr lang="es-ES" dirty="0"/>
              <a:t>Reflexiona. Tecnología y vida social</a:t>
            </a:r>
          </a:p>
        </p:txBody>
      </p:sp>
      <p:sp>
        <p:nvSpPr>
          <p:cNvPr id="13" name="Marcador de texto 10"/>
          <p:cNvSpPr>
            <a:spLocks noGrp="1"/>
          </p:cNvSpPr>
          <p:nvPr/>
        </p:nvSpPr>
        <p:spPr>
          <a:xfrm>
            <a:off x="683568" y="1077957"/>
            <a:ext cx="4330824" cy="453965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563" indent="0">
              <a:buNone/>
            </a:pPr>
            <a:r>
              <a:rPr lang="es-ES" sz="2400" dirty="0">
                <a:solidFill>
                  <a:schemeClr val="tx1">
                    <a:lumMod val="65000"/>
                    <a:lumOff val="35000"/>
                  </a:schemeClr>
                </a:solidFill>
              </a:rPr>
              <a:t>¿En qué medida el uso que hace de la tecnología:</a:t>
            </a:r>
          </a:p>
          <a:p>
            <a:pPr marL="1081088" indent="-457200">
              <a:buClr>
                <a:schemeClr val="tx1">
                  <a:lumMod val="65000"/>
                  <a:lumOff val="35000"/>
                </a:schemeClr>
              </a:buClr>
            </a:pPr>
            <a:r>
              <a:rPr lang="es-ES" sz="2400" dirty="0">
                <a:solidFill>
                  <a:srgbClr val="DD3137"/>
                </a:solidFill>
              </a:rPr>
              <a:t>Internet, </a:t>
            </a:r>
          </a:p>
          <a:p>
            <a:pPr marL="1081088" indent="-457200">
              <a:buClr>
                <a:schemeClr val="tx1">
                  <a:lumMod val="65000"/>
                  <a:lumOff val="35000"/>
                </a:schemeClr>
              </a:buClr>
            </a:pPr>
            <a:r>
              <a:rPr lang="es-ES" sz="2400" dirty="0">
                <a:solidFill>
                  <a:srgbClr val="DD3137"/>
                </a:solidFill>
              </a:rPr>
              <a:t>teléfono móvil, </a:t>
            </a:r>
          </a:p>
          <a:p>
            <a:pPr marL="1081088" indent="-457200">
              <a:buClr>
                <a:schemeClr val="tx1">
                  <a:lumMod val="65000"/>
                  <a:lumOff val="35000"/>
                </a:schemeClr>
              </a:buClr>
            </a:pPr>
            <a:r>
              <a:rPr lang="es-ES" sz="2400" dirty="0">
                <a:solidFill>
                  <a:srgbClr val="DD3137"/>
                </a:solidFill>
              </a:rPr>
              <a:t>redes sociales,</a:t>
            </a:r>
          </a:p>
          <a:p>
            <a:pPr marL="1081088" indent="-457200">
              <a:buClr>
                <a:schemeClr val="tx1">
                  <a:lumMod val="65000"/>
                  <a:lumOff val="35000"/>
                </a:schemeClr>
              </a:buClr>
            </a:pPr>
            <a:r>
              <a:rPr lang="es-ES" sz="2400" dirty="0">
                <a:solidFill>
                  <a:srgbClr val="DD3137"/>
                </a:solidFill>
              </a:rPr>
              <a:t>mensajería y chats,</a:t>
            </a:r>
          </a:p>
          <a:p>
            <a:pPr marL="1081088" indent="-457200">
              <a:buClr>
                <a:schemeClr val="tx1">
                  <a:lumMod val="65000"/>
                  <a:lumOff val="35000"/>
                </a:schemeClr>
              </a:buClr>
            </a:pPr>
            <a:r>
              <a:rPr lang="es-ES" sz="2400" dirty="0">
                <a:solidFill>
                  <a:srgbClr val="DD3137"/>
                </a:solidFill>
              </a:rPr>
              <a:t>videojuegos </a:t>
            </a:r>
          </a:p>
          <a:p>
            <a:pPr marL="182563" indent="0">
              <a:buNone/>
            </a:pPr>
            <a:r>
              <a:rPr lang="es-ES" sz="2400" dirty="0">
                <a:solidFill>
                  <a:schemeClr val="tx1">
                    <a:lumMod val="65000"/>
                    <a:lumOff val="35000"/>
                  </a:schemeClr>
                </a:solidFill>
              </a:rPr>
              <a:t>afecta a su vida social, profesión al o </a:t>
            </a:r>
            <a:r>
              <a:rPr lang="es-ES" sz="2400" u="sng" dirty="0">
                <a:solidFill>
                  <a:schemeClr val="tx1">
                    <a:lumMod val="65000"/>
                    <a:lumOff val="35000"/>
                  </a:schemeClr>
                </a:solidFill>
              </a:rPr>
              <a:t>académica</a:t>
            </a:r>
            <a:r>
              <a:rPr lang="es-ES" sz="2400" dirty="0">
                <a:solidFill>
                  <a:schemeClr val="tx1">
                    <a:lumMod val="65000"/>
                    <a:lumOff val="35000"/>
                  </a:schemeClr>
                </a:solidFill>
              </a:rPr>
              <a:t>? </a:t>
            </a:r>
          </a:p>
        </p:txBody>
      </p:sp>
      <p:pic>
        <p:nvPicPr>
          <p:cNvPr id="14" name="Imagen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Tree>
    <p:extLst>
      <p:ext uri="{BB962C8B-B14F-4D97-AF65-F5344CB8AC3E}">
        <p14:creationId xmlns:p14="http://schemas.microsoft.com/office/powerpoint/2010/main" val="145323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1"/>
          </p:nvPr>
        </p:nvSpPr>
        <p:spPr/>
        <p:txBody>
          <a:bodyPr/>
          <a:lstStyle/>
          <a:p>
            <a:r>
              <a:rPr lang="es-ES" dirty="0"/>
              <a:t>Reflexiona. Tecnología y vida social</a:t>
            </a:r>
          </a:p>
        </p:txBody>
      </p:sp>
      <p:sp>
        <p:nvSpPr>
          <p:cNvPr id="5" name="Título 4"/>
          <p:cNvSpPr>
            <a:spLocks noGrp="1"/>
          </p:cNvSpPr>
          <p:nvPr>
            <p:ph type="title"/>
          </p:nvPr>
        </p:nvSpPr>
        <p:spPr>
          <a:xfrm>
            <a:off x="457200" y="332656"/>
            <a:ext cx="8229600" cy="658812"/>
          </a:xfrm>
        </p:spPr>
        <p:txBody>
          <a:bodyPr/>
          <a:lstStyle/>
          <a:p>
            <a:r>
              <a:rPr lang="es-ES" dirty="0"/>
              <a:t> ¿Os identificáis con alguna de esta situaciones?</a:t>
            </a:r>
          </a:p>
        </p:txBody>
      </p:sp>
      <p:sp>
        <p:nvSpPr>
          <p:cNvPr id="13" name="Título 6"/>
          <p:cNvSpPr txBox="1">
            <a:spLocks/>
          </p:cNvSpPr>
          <p:nvPr/>
        </p:nvSpPr>
        <p:spPr>
          <a:xfrm>
            <a:off x="409304" y="2132856"/>
            <a:ext cx="4476251" cy="1489340"/>
          </a:xfrm>
          <a:prstGeom prst="rect">
            <a:avLst/>
          </a:prstGeom>
          <a:solidFill>
            <a:schemeClr val="bg1">
              <a:alpha val="73000"/>
            </a:schemeClr>
          </a:solidFill>
        </p:spPr>
        <p:txBody>
          <a:bodyPr vert="horz" lIns="91440" tIns="45720" rIns="91440" bIns="45720" rtlCol="0" anchor="ctr">
            <a:noAutofit/>
          </a:bodyPr>
          <a:lstStyle>
            <a:defPPr>
              <a:defRPr lang="es-ES"/>
            </a:defPPr>
            <a:lvl1pPr marL="342900" indent="-342900">
              <a:buClr>
                <a:schemeClr val="tx1">
                  <a:lumMod val="65000"/>
                  <a:lumOff val="35000"/>
                </a:schemeClr>
              </a:buClr>
              <a:buFont typeface="Arial" panose="020B0604020202020204" pitchFamily="34" charset="0"/>
              <a:buChar char="•"/>
              <a:defRPr sz="1600">
                <a:solidFill>
                  <a:schemeClr val="tx1">
                    <a:lumMod val="65000"/>
                    <a:lumOff val="35000"/>
                  </a:schemeClr>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En un concierto, el cine, un partido, ¿está más pendiente de los mensajes y comentarios que llegan a su teléfono móvil que de la actividad en la que estás participando?</a:t>
            </a:r>
          </a:p>
        </p:txBody>
      </p:sp>
      <p:pic>
        <p:nvPicPr>
          <p:cNvPr id="15" name="Marcador de contenido 13"/>
          <p:cNvPicPr>
            <a:picLocks noGrp="1" noChangeAspect="1"/>
          </p:cNvPicPr>
          <p:nvPr/>
        </p:nvPicPr>
        <p:blipFill rotWithShape="1">
          <a:blip r:embed="rId3">
            <a:extLst>
              <a:ext uri="{28A0092B-C50C-407E-A947-70E740481C1C}">
                <a14:useLocalDpi xmlns:a14="http://schemas.microsoft.com/office/drawing/2010/main" val="0"/>
              </a:ext>
            </a:extLst>
          </a:blip>
          <a:stretch/>
        </p:blipFill>
        <p:spPr>
          <a:xfrm>
            <a:off x="5739997" y="3600527"/>
            <a:ext cx="2192112" cy="1723409"/>
          </a:xfrm>
          <a:prstGeom prst="rect">
            <a:avLst/>
          </a:prstGeom>
          <a:ln>
            <a:noFill/>
          </a:ln>
          <a:effectLst>
            <a:outerShdw blurRad="292100" dist="139700" dir="2700000" algn="tl" rotWithShape="0">
              <a:srgbClr val="333333">
                <a:alpha val="65000"/>
              </a:srgbClr>
            </a:outerShdw>
          </a:effectLst>
        </p:spPr>
      </p:pic>
      <p:sp>
        <p:nvSpPr>
          <p:cNvPr id="16" name="1 Rectángulo"/>
          <p:cNvSpPr/>
          <p:nvPr/>
        </p:nvSpPr>
        <p:spPr>
          <a:xfrm>
            <a:off x="4658065" y="1480293"/>
            <a:ext cx="4355976" cy="584775"/>
          </a:xfrm>
          <a:prstGeom prst="rect">
            <a:avLst/>
          </a:prstGeom>
          <a:solidFill>
            <a:schemeClr val="bg1">
              <a:alpha val="73000"/>
            </a:schemeClr>
          </a:solidFill>
        </p:spPr>
        <p:txBody>
          <a:bodyPr vert="horz" lIns="91440" tIns="45720" rIns="91440" bIns="45720" rtlCol="0" anchor="ctr">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chemeClr val="tx1">
                  <a:lumMod val="65000"/>
                  <a:lumOff val="35000"/>
                </a:schemeClr>
              </a:buClr>
              <a:buFont typeface="Arial" panose="020B0604020202020204" pitchFamily="34" charset="0"/>
              <a:buChar char="•"/>
            </a:pPr>
            <a:r>
              <a:rPr lang="es-ES" sz="1600" dirty="0">
                <a:solidFill>
                  <a:schemeClr val="tx1">
                    <a:lumMod val="65000"/>
                    <a:lumOff val="35000"/>
                  </a:schemeClr>
                </a:solidFill>
              </a:rPr>
              <a:t>¿Revisas Instagram mientras come con su familia?</a:t>
            </a:r>
          </a:p>
        </p:txBody>
      </p:sp>
      <p:sp>
        <p:nvSpPr>
          <p:cNvPr id="17" name="1 Rectángulo"/>
          <p:cNvSpPr/>
          <p:nvPr/>
        </p:nvSpPr>
        <p:spPr>
          <a:xfrm>
            <a:off x="5004048" y="2245494"/>
            <a:ext cx="3600400" cy="830997"/>
          </a:xfrm>
          <a:prstGeom prst="rect">
            <a:avLst/>
          </a:prstGeom>
          <a:solidFill>
            <a:schemeClr val="bg1">
              <a:alpha val="73000"/>
            </a:schemeClr>
          </a:solidFill>
        </p:spPr>
        <p:txBody>
          <a:bodyPr vert="horz" lIns="91440" tIns="45720" rIns="91440" bIns="45720" rtlCol="0" anchor="ctr">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chemeClr val="tx1">
                  <a:lumMod val="65000"/>
                  <a:lumOff val="35000"/>
                </a:schemeClr>
              </a:buClr>
              <a:buFont typeface="Arial" panose="020B0604020202020204" pitchFamily="34" charset="0"/>
              <a:buChar char="•"/>
            </a:pPr>
            <a:r>
              <a:rPr lang="es-ES" sz="1600" dirty="0">
                <a:solidFill>
                  <a:schemeClr val="tx1">
                    <a:lumMod val="65000"/>
                    <a:lumOff val="35000"/>
                  </a:schemeClr>
                </a:solidFill>
              </a:rPr>
              <a:t>¿Usa WhatsApp para hablar con la persona que tienes sentada a tu lado en ese momento?</a:t>
            </a:r>
          </a:p>
        </p:txBody>
      </p:sp>
      <p:sp>
        <p:nvSpPr>
          <p:cNvPr id="18" name="Título 6"/>
          <p:cNvSpPr txBox="1">
            <a:spLocks/>
          </p:cNvSpPr>
          <p:nvPr/>
        </p:nvSpPr>
        <p:spPr>
          <a:xfrm>
            <a:off x="394020" y="1302102"/>
            <a:ext cx="4476250" cy="960876"/>
          </a:xfrm>
          <a:prstGeom prst="rect">
            <a:avLst/>
          </a:prstGeom>
          <a:solidFill>
            <a:schemeClr val="bg1">
              <a:alpha val="73000"/>
            </a:schemeClr>
          </a:solidFill>
        </p:spPr>
        <p:txBody>
          <a:bodyPr vert="horz" lIns="91440" tIns="45720" rIns="91440" bIns="45720" rtlCol="0" anchor="ctr">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chemeClr val="tx1">
                  <a:lumMod val="65000"/>
                  <a:lumOff val="35000"/>
                </a:schemeClr>
              </a:buClr>
              <a:buFont typeface="Arial" panose="020B0604020202020204" pitchFamily="34" charset="0"/>
              <a:buChar char="•"/>
            </a:pPr>
            <a:r>
              <a:rPr lang="es-ES" sz="1600" dirty="0">
                <a:solidFill>
                  <a:schemeClr val="tx1">
                    <a:lumMod val="65000"/>
                    <a:lumOff val="35000"/>
                  </a:schemeClr>
                </a:solidFill>
              </a:rPr>
              <a:t>¿Chatea con otras personas, mientras está con alguien?</a:t>
            </a:r>
          </a:p>
        </p:txBody>
      </p:sp>
      <p:sp>
        <p:nvSpPr>
          <p:cNvPr id="9" name="1 Rectángulo">
            <a:extLst>
              <a:ext uri="{FF2B5EF4-FFF2-40B4-BE49-F238E27FC236}">
                <a16:creationId xmlns:a16="http://schemas.microsoft.com/office/drawing/2014/main" id="{309988D5-B4C1-48EB-BAFB-BA88D60811FE}"/>
              </a:ext>
            </a:extLst>
          </p:cNvPr>
          <p:cNvSpPr/>
          <p:nvPr/>
        </p:nvSpPr>
        <p:spPr>
          <a:xfrm>
            <a:off x="535818" y="3968546"/>
            <a:ext cx="4355976" cy="830997"/>
          </a:xfrm>
          <a:prstGeom prst="rect">
            <a:avLst/>
          </a:prstGeom>
          <a:solidFill>
            <a:schemeClr val="bg1">
              <a:alpha val="73000"/>
            </a:schemeClr>
          </a:solidFill>
        </p:spPr>
        <p:txBody>
          <a:bodyPr vert="horz" lIns="91440" tIns="45720" rIns="91440" bIns="45720" rtlCol="0" anchor="ctr">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chemeClr val="tx1">
                  <a:lumMod val="65000"/>
                  <a:lumOff val="35000"/>
                </a:schemeClr>
              </a:buClr>
              <a:buFont typeface="Arial" panose="020B0604020202020204" pitchFamily="34" charset="0"/>
              <a:buChar char="•"/>
            </a:pPr>
            <a:r>
              <a:rPr lang="es-ES" sz="1600" dirty="0">
                <a:solidFill>
                  <a:schemeClr val="tx1">
                    <a:lumMod val="65000"/>
                    <a:lumOff val="35000"/>
                  </a:schemeClr>
                </a:solidFill>
              </a:rPr>
              <a:t>¿Apura el momento de apagar la luz, cuando está cansado al final del día, para revisar todos los ‘me gusta’, seguidores y comentarios que le han llegado a través de sus redes sociales?</a:t>
            </a:r>
          </a:p>
        </p:txBody>
      </p:sp>
    </p:spTree>
    <p:extLst>
      <p:ext uri="{BB962C8B-B14F-4D97-AF65-F5344CB8AC3E}">
        <p14:creationId xmlns:p14="http://schemas.microsoft.com/office/powerpoint/2010/main" val="200392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1"/>
          </p:nvPr>
        </p:nvSpPr>
        <p:spPr/>
        <p:txBody>
          <a:bodyPr/>
          <a:lstStyle/>
          <a:p>
            <a:r>
              <a:rPr lang="es-ES" dirty="0"/>
              <a:t>Reflexiona. Tecnología y vida social</a:t>
            </a:r>
          </a:p>
        </p:txBody>
      </p:sp>
      <p:sp>
        <p:nvSpPr>
          <p:cNvPr id="5" name="Título 4"/>
          <p:cNvSpPr>
            <a:spLocks noGrp="1"/>
          </p:cNvSpPr>
          <p:nvPr>
            <p:ph type="title"/>
          </p:nvPr>
        </p:nvSpPr>
        <p:spPr/>
        <p:txBody>
          <a:bodyPr/>
          <a:lstStyle/>
          <a:p>
            <a:r>
              <a:rPr lang="es-ES" dirty="0"/>
              <a:t> ¿Os identificáis con alguno de estos síntomas?</a:t>
            </a:r>
          </a:p>
        </p:txBody>
      </p:sp>
      <p:pic>
        <p:nvPicPr>
          <p:cNvPr id="15" name="Marcador de contenido 13"/>
          <p:cNvPicPr>
            <a:picLocks noGrp="1" noChangeAspect="1"/>
          </p:cNvPicPr>
          <p:nvPr/>
        </p:nvPicPr>
        <p:blipFill rotWithShape="1">
          <a:blip r:embed="rId3">
            <a:extLst>
              <a:ext uri="{28A0092B-C50C-407E-A947-70E740481C1C}">
                <a14:useLocalDpi xmlns:a14="http://schemas.microsoft.com/office/drawing/2010/main" val="0"/>
              </a:ext>
            </a:extLst>
          </a:blip>
          <a:stretch/>
        </p:blipFill>
        <p:spPr>
          <a:xfrm>
            <a:off x="5724128" y="2438797"/>
            <a:ext cx="2192112" cy="1723409"/>
          </a:xfrm>
          <a:prstGeom prst="rect">
            <a:avLst/>
          </a:prstGeom>
          <a:ln>
            <a:noFill/>
          </a:ln>
          <a:effectLst>
            <a:outerShdw blurRad="292100" dist="139700" dir="2700000" algn="tl" rotWithShape="0">
              <a:srgbClr val="333333">
                <a:alpha val="65000"/>
              </a:srgbClr>
            </a:outerShdw>
          </a:effectLst>
        </p:spPr>
      </p:pic>
      <p:sp>
        <p:nvSpPr>
          <p:cNvPr id="16" name="1 Rectángulo"/>
          <p:cNvSpPr/>
          <p:nvPr/>
        </p:nvSpPr>
        <p:spPr>
          <a:xfrm>
            <a:off x="457200" y="3341399"/>
            <a:ext cx="4355976" cy="584775"/>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Clr>
                <a:schemeClr val="tx1">
                  <a:lumMod val="65000"/>
                  <a:lumOff val="35000"/>
                </a:schemeClr>
              </a:buClr>
              <a:buFont typeface="Arial" panose="020B0604020202020204" pitchFamily="34" charset="0"/>
              <a:buChar char="•"/>
            </a:pPr>
            <a:r>
              <a:rPr lang="es-ES" sz="1600" dirty="0">
                <a:solidFill>
                  <a:schemeClr val="tx1">
                    <a:lumMod val="65000"/>
                    <a:lumOff val="35000"/>
                  </a:schemeClr>
                </a:solidFill>
              </a:rPr>
              <a:t>¿Cruza la calle más atento a los mensajes que llegan a su móvil que al tráfico?</a:t>
            </a:r>
          </a:p>
        </p:txBody>
      </p:sp>
      <p:sp>
        <p:nvSpPr>
          <p:cNvPr id="18" name="Título 6"/>
          <p:cNvSpPr txBox="1">
            <a:spLocks/>
          </p:cNvSpPr>
          <p:nvPr/>
        </p:nvSpPr>
        <p:spPr>
          <a:xfrm>
            <a:off x="467544" y="1243988"/>
            <a:ext cx="4248472" cy="960876"/>
          </a:xfrm>
          <a:prstGeom prst="rect">
            <a:avLst/>
          </a:prstGeom>
          <a:solidFill>
            <a:schemeClr val="bg1">
              <a:alpha val="73000"/>
            </a:schemeClr>
          </a:solidFill>
        </p:spPr>
        <p:txBody>
          <a:bodyPr vert="horz" lIns="91440" tIns="45720" rIns="91440" bIns="45720" rtlCol="0" anchor="ctr">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chemeClr val="tx1">
                  <a:lumMod val="65000"/>
                  <a:lumOff val="35000"/>
                </a:schemeClr>
              </a:buClr>
              <a:buFont typeface="Arial" panose="020B0604020202020204" pitchFamily="34" charset="0"/>
              <a:buChar char="•"/>
            </a:pPr>
            <a:r>
              <a:rPr lang="es-ES" sz="1600" dirty="0">
                <a:solidFill>
                  <a:schemeClr val="tx1">
                    <a:lumMod val="65000"/>
                    <a:lumOff val="35000"/>
                  </a:schemeClr>
                </a:solidFill>
              </a:rPr>
              <a:t>¿Tiene pánico a quedarse sin batería?</a:t>
            </a:r>
          </a:p>
        </p:txBody>
      </p:sp>
      <p:sp>
        <p:nvSpPr>
          <p:cNvPr id="2" name="Rectángulo 1">
            <a:extLst>
              <a:ext uri="{FF2B5EF4-FFF2-40B4-BE49-F238E27FC236}">
                <a16:creationId xmlns:a16="http://schemas.microsoft.com/office/drawing/2014/main" id="{7ACFAD8C-B8E0-4C33-887B-EA90D3F0A84C}"/>
              </a:ext>
            </a:extLst>
          </p:cNvPr>
          <p:cNvSpPr/>
          <p:nvPr/>
        </p:nvSpPr>
        <p:spPr>
          <a:xfrm>
            <a:off x="460209" y="2438797"/>
            <a:ext cx="4572000" cy="584775"/>
          </a:xfrm>
          <a:prstGeom prst="rect">
            <a:avLst/>
          </a:prstGeom>
        </p:spPr>
        <p:txBody>
          <a:bodyPr anchor="ctr">
            <a:spAutoFit/>
          </a:bodyPr>
          <a:lstStyle/>
          <a:p>
            <a:pPr marL="285750" indent="-285750">
              <a:buFont typeface="Arial" panose="020B0604020202020204" pitchFamily="34" charset="0"/>
              <a:buChar char="•"/>
            </a:pPr>
            <a:r>
              <a:rPr lang="es-ES" sz="1600" dirty="0">
                <a:solidFill>
                  <a:srgbClr val="595959"/>
                </a:solidFill>
                <a:latin typeface="Calibri" panose="020F0502020204030204" pitchFamily="34" charset="0"/>
              </a:rPr>
              <a:t>¿Notas que tu teléfono vibra o y realmente no ha sido así?</a:t>
            </a:r>
            <a:endParaRPr lang="es-ES" sz="1600" dirty="0"/>
          </a:p>
        </p:txBody>
      </p:sp>
      <p:sp>
        <p:nvSpPr>
          <p:cNvPr id="3" name="Rectángulo 2">
            <a:extLst>
              <a:ext uri="{FF2B5EF4-FFF2-40B4-BE49-F238E27FC236}">
                <a16:creationId xmlns:a16="http://schemas.microsoft.com/office/drawing/2014/main" id="{974338C0-DB81-4361-B5FC-C64678C2864D}"/>
              </a:ext>
            </a:extLst>
          </p:cNvPr>
          <p:cNvSpPr/>
          <p:nvPr/>
        </p:nvSpPr>
        <p:spPr>
          <a:xfrm>
            <a:off x="457200" y="4268632"/>
            <a:ext cx="4572000" cy="1077218"/>
          </a:xfrm>
          <a:prstGeom prst="rect">
            <a:avLst/>
          </a:prstGeom>
        </p:spPr>
        <p:txBody>
          <a:bodyPr anchor="ctr">
            <a:spAutoFit/>
          </a:bodyPr>
          <a:lstStyle/>
          <a:p>
            <a:pPr marL="285750" indent="-285750">
              <a:buFont typeface="Arial" panose="020B0604020202020204" pitchFamily="34" charset="0"/>
              <a:buChar char="•"/>
            </a:pPr>
            <a:r>
              <a:rPr lang="es-ES" sz="1600" dirty="0">
                <a:solidFill>
                  <a:srgbClr val="595959"/>
                </a:solidFill>
                <a:latin typeface="Calibri" panose="020F0502020204030204" pitchFamily="34" charset="0"/>
              </a:rPr>
              <a:t>Lo primero que haces cuando llegas a un hotel, cafetería, restaurante, es confirmar la existencia de conexión </a:t>
            </a:r>
            <a:r>
              <a:rPr lang="es-ES" sz="1600" dirty="0" err="1">
                <a:solidFill>
                  <a:srgbClr val="595959"/>
                </a:solidFill>
                <a:latin typeface="Calibri" panose="020F0502020204030204" pitchFamily="34" charset="0"/>
              </a:rPr>
              <a:t>WiFi</a:t>
            </a:r>
            <a:r>
              <a:rPr lang="es-ES" sz="1600" dirty="0">
                <a:solidFill>
                  <a:srgbClr val="595959"/>
                </a:solidFill>
                <a:latin typeface="Calibri" panose="020F0502020204030204" pitchFamily="34" charset="0"/>
              </a:rPr>
              <a:t>, enfadándote si no está disponible.</a:t>
            </a:r>
            <a:endParaRPr lang="es-ES" sz="1600" dirty="0"/>
          </a:p>
        </p:txBody>
      </p:sp>
    </p:spTree>
    <p:extLst>
      <p:ext uri="{BB962C8B-B14F-4D97-AF65-F5344CB8AC3E}">
        <p14:creationId xmlns:p14="http://schemas.microsoft.com/office/powerpoint/2010/main" val="626622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p:cNvSpPr>
            <a:spLocks noGrp="1"/>
          </p:cNvSpPr>
          <p:nvPr>
            <p:ph type="body" sz="quarter" idx="11"/>
          </p:nvPr>
        </p:nvSpPr>
        <p:spPr/>
        <p:txBody>
          <a:bodyPr/>
          <a:lstStyle/>
          <a:p>
            <a:r>
              <a:rPr lang="es-ES" dirty="0"/>
              <a:t>Síntomas del uso excesivo de las TIC</a:t>
            </a:r>
          </a:p>
        </p:txBody>
      </p:sp>
      <p:sp>
        <p:nvSpPr>
          <p:cNvPr id="7" name="6 Triángulo isósceles"/>
          <p:cNvSpPr/>
          <p:nvPr/>
        </p:nvSpPr>
        <p:spPr>
          <a:xfrm>
            <a:off x="2309018" y="1052736"/>
            <a:ext cx="4525963" cy="4525963"/>
          </a:xfrm>
          <a:prstGeom prst="triangle">
            <a:avLst/>
          </a:prstGeom>
          <a:solidFill>
            <a:srgbClr val="DD3137"/>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grpSp>
        <p:nvGrpSpPr>
          <p:cNvPr id="8" name="7 Grupo"/>
          <p:cNvGrpSpPr/>
          <p:nvPr/>
        </p:nvGrpSpPr>
        <p:grpSpPr>
          <a:xfrm>
            <a:off x="1027374" y="2368329"/>
            <a:ext cx="2957567" cy="422495"/>
            <a:chOff x="288030" y="1531704"/>
            <a:chExt cx="2941875" cy="422495"/>
          </a:xfrm>
        </p:grpSpPr>
        <p:sp>
          <p:nvSpPr>
            <p:cNvPr id="27" name="26 Rectángulo redondeado"/>
            <p:cNvSpPr/>
            <p:nvPr/>
          </p:nvSpPr>
          <p:spPr>
            <a:xfrm>
              <a:off x="288030" y="1531704"/>
              <a:ext cx="2941875" cy="422495"/>
            </a:xfrm>
            <a:prstGeom prst="roundRect">
              <a:avLst/>
            </a:prstGeom>
            <a:ln>
              <a:solidFill>
                <a:schemeClr val="accent1"/>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27 Rectángulo"/>
            <p:cNvSpPr/>
            <p:nvPr/>
          </p:nvSpPr>
          <p:spPr>
            <a:xfrm>
              <a:off x="308655" y="1552329"/>
              <a:ext cx="2900625" cy="381245"/>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a:t>Negación del problema</a:t>
              </a:r>
            </a:p>
          </p:txBody>
        </p:sp>
      </p:grpSp>
      <p:grpSp>
        <p:nvGrpSpPr>
          <p:cNvPr id="9" name="8 Grupo"/>
          <p:cNvGrpSpPr/>
          <p:nvPr/>
        </p:nvGrpSpPr>
        <p:grpSpPr>
          <a:xfrm>
            <a:off x="1027374" y="3326822"/>
            <a:ext cx="2963323" cy="465013"/>
            <a:chOff x="360048" y="2431551"/>
            <a:chExt cx="2941875" cy="465013"/>
          </a:xfrm>
        </p:grpSpPr>
        <p:sp>
          <p:nvSpPr>
            <p:cNvPr id="25" name="24 Rectángulo redondeado"/>
            <p:cNvSpPr/>
            <p:nvPr/>
          </p:nvSpPr>
          <p:spPr>
            <a:xfrm>
              <a:off x="360048" y="2431551"/>
              <a:ext cx="2941875" cy="465013"/>
            </a:xfrm>
            <a:prstGeom prst="roundRect">
              <a:avLst/>
            </a:prstGeom>
            <a:ln>
              <a:solidFill>
                <a:srgbClr val="92D050"/>
              </a:solidFill>
            </a:ln>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25 Rectángulo"/>
            <p:cNvSpPr/>
            <p:nvPr/>
          </p:nvSpPr>
          <p:spPr>
            <a:xfrm>
              <a:off x="382748" y="2454251"/>
              <a:ext cx="2896475" cy="41961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a:t>Síndrome de abstinencia</a:t>
              </a:r>
            </a:p>
          </p:txBody>
        </p:sp>
      </p:grpSp>
      <p:grpSp>
        <p:nvGrpSpPr>
          <p:cNvPr id="10" name="9 Grupo"/>
          <p:cNvGrpSpPr/>
          <p:nvPr/>
        </p:nvGrpSpPr>
        <p:grpSpPr>
          <a:xfrm>
            <a:off x="4998809" y="4641617"/>
            <a:ext cx="2957567" cy="517649"/>
            <a:chOff x="4464494" y="3941480"/>
            <a:chExt cx="2941875" cy="517649"/>
          </a:xfrm>
        </p:grpSpPr>
        <p:sp>
          <p:nvSpPr>
            <p:cNvPr id="23" name="22 Rectángulo redondeado"/>
            <p:cNvSpPr/>
            <p:nvPr/>
          </p:nvSpPr>
          <p:spPr>
            <a:xfrm>
              <a:off x="4464494" y="3941480"/>
              <a:ext cx="2941875" cy="517649"/>
            </a:xfrm>
            <a:prstGeom prst="roundRect">
              <a:avLst/>
            </a:prstGeom>
            <a:ln>
              <a:solidFill>
                <a:srgbClr val="7030A0"/>
              </a:solidFill>
            </a:ln>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23 Rectángulo"/>
            <p:cNvSpPr/>
            <p:nvPr/>
          </p:nvSpPr>
          <p:spPr>
            <a:xfrm>
              <a:off x="4489764" y="3966750"/>
              <a:ext cx="2891335" cy="467109"/>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a:t>Necesidad de + tiempo (Tolerancia)</a:t>
              </a:r>
            </a:p>
          </p:txBody>
        </p:sp>
      </p:grpSp>
      <p:grpSp>
        <p:nvGrpSpPr>
          <p:cNvPr id="11" name="10 Grupo"/>
          <p:cNvGrpSpPr/>
          <p:nvPr/>
        </p:nvGrpSpPr>
        <p:grpSpPr>
          <a:xfrm>
            <a:off x="1027373" y="4323830"/>
            <a:ext cx="2957567" cy="424482"/>
            <a:chOff x="0" y="3456385"/>
            <a:chExt cx="2941875" cy="424482"/>
          </a:xfrm>
        </p:grpSpPr>
        <p:sp>
          <p:nvSpPr>
            <p:cNvPr id="21" name="20 Rectángulo redondeado"/>
            <p:cNvSpPr/>
            <p:nvPr/>
          </p:nvSpPr>
          <p:spPr>
            <a:xfrm>
              <a:off x="0" y="3456385"/>
              <a:ext cx="2941875" cy="424482"/>
            </a:xfrm>
            <a:prstGeom prst="roundRect">
              <a:avLst/>
            </a:prstGeom>
            <a:ln>
              <a:solidFill>
                <a:srgbClr val="00B0F0"/>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21 Rectángulo"/>
            <p:cNvSpPr/>
            <p:nvPr/>
          </p:nvSpPr>
          <p:spPr>
            <a:xfrm>
              <a:off x="20722" y="3477107"/>
              <a:ext cx="2900431" cy="38303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a:t>Ansia, necesidad incontrolable</a:t>
              </a:r>
            </a:p>
          </p:txBody>
        </p:sp>
      </p:grpSp>
      <p:grpSp>
        <p:nvGrpSpPr>
          <p:cNvPr id="12" name="11 Grupo"/>
          <p:cNvGrpSpPr/>
          <p:nvPr/>
        </p:nvGrpSpPr>
        <p:grpSpPr>
          <a:xfrm>
            <a:off x="4998809" y="3691729"/>
            <a:ext cx="2957567" cy="523178"/>
            <a:chOff x="4614706" y="2835992"/>
            <a:chExt cx="2941875" cy="523178"/>
          </a:xfrm>
        </p:grpSpPr>
        <p:sp>
          <p:nvSpPr>
            <p:cNvPr id="19" name="18 Rectángulo redondeado"/>
            <p:cNvSpPr/>
            <p:nvPr/>
          </p:nvSpPr>
          <p:spPr>
            <a:xfrm>
              <a:off x="4614706" y="2835992"/>
              <a:ext cx="2941875" cy="523178"/>
            </a:xfrm>
            <a:prstGeom prst="roundRect">
              <a:avLst/>
            </a:prstGeom>
            <a:ln>
              <a:solidFill>
                <a:srgbClr val="FFC000"/>
              </a:solidFill>
            </a:ln>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19 Rectángulo"/>
            <p:cNvSpPr/>
            <p:nvPr/>
          </p:nvSpPr>
          <p:spPr>
            <a:xfrm>
              <a:off x="4640245" y="2861531"/>
              <a:ext cx="2890797" cy="47210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a:t>Descuido y abandono de intereses y relaciones previas</a:t>
              </a:r>
            </a:p>
          </p:txBody>
        </p:sp>
      </p:grpSp>
      <p:grpSp>
        <p:nvGrpSpPr>
          <p:cNvPr id="13" name="12 Grupo"/>
          <p:cNvGrpSpPr/>
          <p:nvPr/>
        </p:nvGrpSpPr>
        <p:grpSpPr>
          <a:xfrm>
            <a:off x="4998809" y="2790824"/>
            <a:ext cx="2941875" cy="479268"/>
            <a:chOff x="4289688" y="1841312"/>
            <a:chExt cx="2941875" cy="479268"/>
          </a:xfrm>
        </p:grpSpPr>
        <p:sp>
          <p:nvSpPr>
            <p:cNvPr id="17" name="16 Rectángulo redondeado"/>
            <p:cNvSpPr/>
            <p:nvPr/>
          </p:nvSpPr>
          <p:spPr>
            <a:xfrm>
              <a:off x="4289688" y="1841312"/>
              <a:ext cx="2941875" cy="479268"/>
            </a:xfrm>
            <a:prstGeom prst="roundRect">
              <a:avLst/>
            </a:prstGeom>
            <a:ln>
              <a:solidFill>
                <a:srgbClr val="DD3137"/>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4313084" y="1864708"/>
              <a:ext cx="2895083" cy="432476"/>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a:t>Malestar e irritabilidad</a:t>
              </a:r>
            </a:p>
          </p:txBody>
        </p:sp>
      </p:grpSp>
      <p:grpSp>
        <p:nvGrpSpPr>
          <p:cNvPr id="14" name="13 Grupo"/>
          <p:cNvGrpSpPr/>
          <p:nvPr/>
        </p:nvGrpSpPr>
        <p:grpSpPr>
          <a:xfrm>
            <a:off x="4998809" y="1803550"/>
            <a:ext cx="2957567" cy="561304"/>
            <a:chOff x="3982424" y="723943"/>
            <a:chExt cx="3744390" cy="561304"/>
          </a:xfrm>
        </p:grpSpPr>
        <p:sp>
          <p:nvSpPr>
            <p:cNvPr id="15" name="14 Rectángulo redondeado"/>
            <p:cNvSpPr/>
            <p:nvPr/>
          </p:nvSpPr>
          <p:spPr>
            <a:xfrm>
              <a:off x="3982424" y="723943"/>
              <a:ext cx="3744390" cy="561304"/>
            </a:xfrm>
            <a:prstGeom prst="roundRect">
              <a:avLst/>
            </a:prstGeom>
            <a:ln>
              <a:solidFill>
                <a:srgbClr val="92D050"/>
              </a:solidFill>
            </a:ln>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15 Rectángulo"/>
            <p:cNvSpPr/>
            <p:nvPr/>
          </p:nvSpPr>
          <p:spPr>
            <a:xfrm>
              <a:off x="4009825" y="751344"/>
              <a:ext cx="3689588" cy="506502"/>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a:t>Descontrol progresivo de la propia conducta</a:t>
              </a:r>
            </a:p>
          </p:txBody>
        </p:sp>
      </p:grpSp>
      <p:sp>
        <p:nvSpPr>
          <p:cNvPr id="29" name="Título 28"/>
          <p:cNvSpPr>
            <a:spLocks noGrp="1"/>
          </p:cNvSpPr>
          <p:nvPr>
            <p:ph type="title"/>
          </p:nvPr>
        </p:nvSpPr>
        <p:spPr/>
        <p:txBody>
          <a:bodyPr/>
          <a:lstStyle/>
          <a:p>
            <a:r>
              <a:rPr lang="es-ES" dirty="0"/>
              <a:t>Síntomas ADICCIÓN</a:t>
            </a:r>
          </a:p>
        </p:txBody>
      </p:sp>
    </p:spTree>
    <p:extLst>
      <p:ext uri="{BB962C8B-B14F-4D97-AF65-F5344CB8AC3E}">
        <p14:creationId xmlns:p14="http://schemas.microsoft.com/office/powerpoint/2010/main" val="886706052"/>
      </p:ext>
    </p:extLst>
  </p:cSld>
  <p:clrMapOvr>
    <a:masterClrMapping/>
  </p:clrMapOvr>
</p:sld>
</file>

<file path=ppt/theme/theme1.xml><?xml version="1.0" encoding="utf-8"?>
<a:theme xmlns:a="http://schemas.openxmlformats.org/drawingml/2006/main" name="Cibercooperantes1">
  <a:themeElements>
    <a:clrScheme name="INCIBE">
      <a:dk1>
        <a:sysClr val="windowText" lastClr="000000"/>
      </a:dk1>
      <a:lt1>
        <a:sysClr val="window" lastClr="FFFFFF"/>
      </a:lt1>
      <a:dk2>
        <a:srgbClr val="E73137"/>
      </a:dk2>
      <a:lt2>
        <a:srgbClr val="BFBFBF"/>
      </a:lt2>
      <a:accent1>
        <a:srgbClr val="E73137"/>
      </a:accent1>
      <a:accent2>
        <a:srgbClr val="68757E"/>
      </a:accent2>
      <a:accent3>
        <a:srgbClr val="FFDD00"/>
      </a:accent3>
      <a:accent4>
        <a:srgbClr val="0070C0"/>
      </a:accent4>
      <a:accent5>
        <a:srgbClr val="8AA2AF"/>
      </a:accent5>
      <a:accent6>
        <a:srgbClr val="BFBFBF"/>
      </a:accent6>
      <a:hlink>
        <a:srgbClr val="E1120D"/>
      </a:hlink>
      <a:folHlink>
        <a:srgbClr val="000000"/>
      </a:folHlink>
    </a:clrScheme>
    <a:fontScheme name="INCIB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73137"/>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ibercooperantes1" id="{CFA64011-C6D7-47C9-925A-DD6834B7B9FF}" vid="{15211357-A4BC-4424-A0FE-6EB178105B03}"/>
    </a:ext>
  </a:extLst>
</a:theme>
</file>

<file path=ppt/theme/theme2.xml><?xml version="1.0" encoding="utf-8"?>
<a:theme xmlns:a="http://schemas.openxmlformats.org/drawingml/2006/main" name="1_Cibercooperantes1">
  <a:themeElements>
    <a:clrScheme name="INCIBE">
      <a:dk1>
        <a:sysClr val="windowText" lastClr="000000"/>
      </a:dk1>
      <a:lt1>
        <a:sysClr val="window" lastClr="FFFFFF"/>
      </a:lt1>
      <a:dk2>
        <a:srgbClr val="E73137"/>
      </a:dk2>
      <a:lt2>
        <a:srgbClr val="BFBFBF"/>
      </a:lt2>
      <a:accent1>
        <a:srgbClr val="E73137"/>
      </a:accent1>
      <a:accent2>
        <a:srgbClr val="68757E"/>
      </a:accent2>
      <a:accent3>
        <a:srgbClr val="FFDD00"/>
      </a:accent3>
      <a:accent4>
        <a:srgbClr val="0070C0"/>
      </a:accent4>
      <a:accent5>
        <a:srgbClr val="8AA2AF"/>
      </a:accent5>
      <a:accent6>
        <a:srgbClr val="BFBFBF"/>
      </a:accent6>
      <a:hlink>
        <a:srgbClr val="E1120D"/>
      </a:hlink>
      <a:folHlink>
        <a:srgbClr val="000000"/>
      </a:folHlink>
    </a:clrScheme>
    <a:fontScheme name="INCIB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73137"/>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ibercooperantes1" id="{CFA64011-C6D7-47C9-925A-DD6834B7B9FF}" vid="{15211357-A4BC-4424-A0FE-6EB178105B03}"/>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Cibercooperantes1</Template>
  <TotalTime>0</TotalTime>
  <Words>786</Words>
  <Application>Microsoft Office PowerPoint</Application>
  <PresentationFormat>Presentación en pantalla (4:3)</PresentationFormat>
  <Paragraphs>146</Paragraphs>
  <Slides>23</Slides>
  <Notes>19</Notes>
  <HiddenSlides>0</HiddenSlides>
  <MMClips>1</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23</vt:i4>
      </vt:variant>
    </vt:vector>
  </HeadingPairs>
  <TitlesOfParts>
    <vt:vector size="31" baseType="lpstr">
      <vt:lpstr>Arial</vt:lpstr>
      <vt:lpstr>Arial Black</vt:lpstr>
      <vt:lpstr>Calibri</vt:lpstr>
      <vt:lpstr>Symbol</vt:lpstr>
      <vt:lpstr>Trebuchet MS</vt:lpstr>
      <vt:lpstr>Wingdings</vt:lpstr>
      <vt:lpstr>Cibercooperantes1</vt:lpstr>
      <vt:lpstr>1_Cibercooperantes1</vt:lpstr>
      <vt:lpstr>Uso excesivo de las TIC</vt:lpstr>
      <vt:lpstr>Presentación de PowerPoint</vt:lpstr>
      <vt:lpstr>¿Qué vamos a aprender hoy?</vt:lpstr>
      <vt:lpstr>Definición</vt:lpstr>
      <vt:lpstr>Presentación de PowerPoint</vt:lpstr>
      <vt:lpstr>Reflexiona</vt:lpstr>
      <vt:lpstr> ¿Os identificáis con alguna de esta situaciones?</vt:lpstr>
      <vt:lpstr> ¿Os identificáis con alguno de estos síntomas?</vt:lpstr>
      <vt:lpstr>Síntomas ADICCIÓN</vt:lpstr>
      <vt:lpstr>Recomendaciones</vt:lpstr>
      <vt:lpstr>Recomendaciones</vt:lpstr>
      <vt:lpstr>Recomendaciones</vt:lpstr>
      <vt:lpstr>Recomendaciones</vt:lpstr>
      <vt:lpstr>Recomendaciones</vt:lpstr>
      <vt:lpstr>Recomendaciones</vt:lpstr>
      <vt:lpstr>Recomendaciones</vt:lpstr>
      <vt:lpstr>Recomendaciones</vt:lpstr>
      <vt:lpstr>Recomendaciones</vt:lpstr>
      <vt:lpstr>Y si crees que tienes un problema de adicción a las TIC</vt:lpstr>
      <vt:lpstr>Tips para todos</vt:lpstr>
      <vt:lpstr>Dónde localizar más información</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2019-01-31T12:05:03Z</dcterms:modified>
</cp:coreProperties>
</file>